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6" r:id="rId2"/>
    <p:sldId id="260" r:id="rId3"/>
    <p:sldId id="279" r:id="rId4"/>
    <p:sldId id="257" r:id="rId5"/>
    <p:sldId id="258" r:id="rId6"/>
    <p:sldId id="259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3" r:id="rId19"/>
    <p:sldId id="274" r:id="rId20"/>
    <p:sldId id="275" r:id="rId21"/>
    <p:sldId id="276" r:id="rId22"/>
    <p:sldId id="277" r:id="rId23"/>
    <p:sldId id="278" r:id="rId24"/>
  </p:sldIdLst>
  <p:sldSz cx="9144000" cy="6858000" type="screen4x3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620"/>
    <p:restoredTop sz="94660"/>
  </p:normalViewPr>
  <p:slideViewPr>
    <p:cSldViewPr>
      <p:cViewPr>
        <p:scale>
          <a:sx n="75" d="100"/>
          <a:sy n="75" d="100"/>
        </p:scale>
        <p:origin x="-990" y="-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507BAA-DCEE-47FC-A1FE-9FEC930EBD8F}" type="datetimeFigureOut">
              <a:rPr lang="hr-HR" smtClean="0"/>
              <a:t>21.3.2016.</a:t>
            </a:fld>
            <a:endParaRPr lang="hr-H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r-H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583E0AD-59EB-4DBC-B08E-A0D6A2BBDBE9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0230873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r-HR" dirty="0" smtClean="0"/>
              <a:t>39 </a:t>
            </a:r>
            <a:r>
              <a:rPr lang="hr-HR" dirty="0" err="1" smtClean="0"/>
              <a:t>Sj</a:t>
            </a:r>
            <a:endParaRPr lang="hr-H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83E0AD-59EB-4DBC-B08E-A0D6A2BBDBE9}" type="slidenum">
              <a:rPr lang="hr-HR" smtClean="0"/>
              <a:t>10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2418550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lain" startAt="400"/>
            </a:pPr>
            <a:r>
              <a:rPr lang="hr-HR" dirty="0" err="1" smtClean="0"/>
              <a:t>Sj</a:t>
            </a:r>
            <a:r>
              <a:rPr lang="hr-HR" dirty="0" smtClean="0"/>
              <a:t> a od toga 300 parcela i 100 KM</a:t>
            </a:r>
          </a:p>
          <a:p>
            <a:pPr marL="0" indent="0">
              <a:buNone/>
            </a:pPr>
            <a:r>
              <a:rPr lang="hr-HR" dirty="0" smtClean="0"/>
              <a:t>– </a:t>
            </a:r>
            <a:r>
              <a:rPr lang="hr-HR" dirty="0" err="1" smtClean="0"/>
              <a:t>glamping</a:t>
            </a:r>
            <a:r>
              <a:rPr lang="hr-HR" dirty="0" smtClean="0"/>
              <a:t> šatori partnera su krivi navod</a:t>
            </a:r>
          </a:p>
          <a:p>
            <a:r>
              <a:rPr lang="hr-HR" dirty="0" err="1" smtClean="0"/>
              <a:t>Priosječno</a:t>
            </a:r>
            <a:r>
              <a:rPr lang="hr-HR" dirty="0" smtClean="0"/>
              <a:t> 900 osoba</a:t>
            </a:r>
          </a:p>
          <a:p>
            <a:endParaRPr lang="hr-H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83E0AD-59EB-4DBC-B08E-A0D6A2BBDBE9}" type="slidenum">
              <a:rPr lang="hr-HR" smtClean="0"/>
              <a:t>12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2418550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83E0AD-59EB-4DBC-B08E-A0D6A2BBDBE9}" type="slidenum">
              <a:rPr lang="hr-HR" smtClean="0"/>
              <a:t>14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6126267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83E0AD-59EB-4DBC-B08E-A0D6A2BBDBE9}" type="slidenum">
              <a:rPr lang="hr-HR" smtClean="0"/>
              <a:t>16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3120315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83E0AD-59EB-4DBC-B08E-A0D6A2BBDBE9}" type="slidenum">
              <a:rPr lang="hr-HR" smtClean="0"/>
              <a:t>17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1345902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hr-H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B9D0D-657B-4418-BA5A-CC314339825E}" type="datetimeFigureOut">
              <a:rPr lang="hr-HR" smtClean="0"/>
              <a:t>21.3.2016.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7276A1-BF27-4A42-81F6-325D0DB87A0C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9027244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B9D0D-657B-4418-BA5A-CC314339825E}" type="datetimeFigureOut">
              <a:rPr lang="hr-HR" smtClean="0"/>
              <a:t>21.3.2016.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7276A1-BF27-4A42-81F6-325D0DB87A0C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321804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B9D0D-657B-4418-BA5A-CC314339825E}" type="datetimeFigureOut">
              <a:rPr lang="hr-HR" smtClean="0"/>
              <a:t>21.3.2016.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7276A1-BF27-4A42-81F6-325D0DB87A0C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4349297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B9D0D-657B-4418-BA5A-CC314339825E}" type="datetimeFigureOut">
              <a:rPr lang="hr-HR" smtClean="0"/>
              <a:t>21.3.2016.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7276A1-BF27-4A42-81F6-325D0DB87A0C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0652331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B9D0D-657B-4418-BA5A-CC314339825E}" type="datetimeFigureOut">
              <a:rPr lang="hr-HR" smtClean="0"/>
              <a:t>21.3.2016.</a:t>
            </a:fld>
            <a:endParaRPr lang="hr-H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7276A1-BF27-4A42-81F6-325D0DB87A0C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741287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B9D0D-657B-4418-BA5A-CC314339825E}" type="datetimeFigureOut">
              <a:rPr lang="hr-HR" smtClean="0"/>
              <a:t>21.3.2016.</a:t>
            </a:fld>
            <a:endParaRPr lang="hr-H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7276A1-BF27-4A42-81F6-325D0DB87A0C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5509080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B9D0D-657B-4418-BA5A-CC314339825E}" type="datetimeFigureOut">
              <a:rPr lang="hr-HR" smtClean="0"/>
              <a:t>21.3.2016.</a:t>
            </a:fld>
            <a:endParaRPr lang="hr-H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7276A1-BF27-4A42-81F6-325D0DB87A0C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4914498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B9D0D-657B-4418-BA5A-CC314339825E}" type="datetimeFigureOut">
              <a:rPr lang="hr-HR" smtClean="0"/>
              <a:t>21.3.2016.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7276A1-BF27-4A42-81F6-325D0DB87A0C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1900076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r-H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B9D0D-657B-4418-BA5A-CC314339825E}" type="datetimeFigureOut">
              <a:rPr lang="hr-HR" smtClean="0"/>
              <a:t>21.3.2016.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7276A1-BF27-4A42-81F6-325D0DB87A0C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9579584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B9D0D-657B-4418-BA5A-CC314339825E}" type="datetimeFigureOut">
              <a:rPr lang="hr-HR" smtClean="0"/>
              <a:t>21.3.2016.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7276A1-BF27-4A42-81F6-325D0DB87A0C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8457615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B9D0D-657B-4418-BA5A-CC314339825E}" type="datetimeFigureOut">
              <a:rPr lang="hr-HR" smtClean="0"/>
              <a:t>21.3.2016.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7276A1-BF27-4A42-81F6-325D0DB87A0C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6201500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DB9D0D-657B-4418-BA5A-CC314339825E}" type="datetimeFigureOut">
              <a:rPr lang="hr-HR" smtClean="0"/>
              <a:t>21.3.2016.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7276A1-BF27-4A42-81F6-325D0DB87A0C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6387633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mailto:ines.vidas@camping" TargetMode="External"/><Relationship Id="rId2" Type="http://schemas.openxmlformats.org/officeDocument/2006/relationships/hyperlink" Target="mailto:gabish@fthm.hr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4.png"/><Relationship Id="rId4" Type="http://schemas.openxmlformats.org/officeDocument/2006/relationships/hyperlink" Target="mailto:josipa.bonifacic@fthm.hr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r-HR" b="1" dirty="0" smtClean="0">
                <a:solidFill>
                  <a:schemeClr val="accent1">
                    <a:lumMod val="75000"/>
                  </a:schemeClr>
                </a:solidFill>
                <a:latin typeface="Arial Rounded MT Bold" panose="020F0704030504030204" pitchFamily="34" charset="0"/>
              </a:rPr>
              <a:t>UPUTE  ZA UNOS PODATAKA</a:t>
            </a:r>
            <a:endParaRPr lang="hr-HR" b="1" dirty="0">
              <a:solidFill>
                <a:schemeClr val="accent1">
                  <a:lumMod val="75000"/>
                </a:schemeClr>
              </a:solidFill>
              <a:latin typeface="Arial Rounded MT Bold" panose="020F0704030504030204" pitchFamily="34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68" t="55041" r="32419" b="15195"/>
          <a:stretch/>
        </p:blipFill>
        <p:spPr bwMode="auto">
          <a:xfrm>
            <a:off x="2195736" y="3863162"/>
            <a:ext cx="4762268" cy="2330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116632"/>
            <a:ext cx="6958005" cy="143174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6136" y="188640"/>
            <a:ext cx="2620458" cy="101051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04048" y="6309320"/>
            <a:ext cx="40324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dirty="0" smtClean="0"/>
              <a:t>        </a:t>
            </a:r>
            <a:r>
              <a:rPr lang="hr-HR" dirty="0" smtClean="0">
                <a:solidFill>
                  <a:schemeClr val="accent1">
                    <a:lumMod val="75000"/>
                  </a:schemeClr>
                </a:solidFill>
                <a:latin typeface="Arial Rounded MT Bold" panose="020F0704030504030204" pitchFamily="34" charset="0"/>
              </a:rPr>
              <a:t>Dr.sc.Josipa Cvelić Bonifačić</a:t>
            </a:r>
            <a:endParaRPr lang="hr-HR" dirty="0">
              <a:solidFill>
                <a:schemeClr val="accent1">
                  <a:lumMod val="75000"/>
                </a:schemeClr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9033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8024" y="339305"/>
            <a:ext cx="8229600" cy="1143000"/>
          </a:xfrm>
        </p:spPr>
        <p:txBody>
          <a:bodyPr>
            <a:normAutofit/>
          </a:bodyPr>
          <a:lstStyle/>
          <a:p>
            <a:r>
              <a:rPr lang="hr-HR" sz="4000" dirty="0" smtClean="0">
                <a:solidFill>
                  <a:schemeClr val="accent1">
                    <a:lumMod val="75000"/>
                  </a:schemeClr>
                </a:solidFill>
                <a:latin typeface="Arial Rounded MT Bold" panose="020F0704030504030204" pitchFamily="34" charset="0"/>
              </a:rPr>
              <a:t>Ulaz :</a:t>
            </a:r>
            <a:r>
              <a:rPr lang="hr-HR" sz="4000" u="sng" dirty="0" smtClean="0">
                <a:solidFill>
                  <a:schemeClr val="accent1">
                    <a:lumMod val="75000"/>
                  </a:schemeClr>
                </a:solidFill>
                <a:latin typeface="Arial Rounded MT Bold" panose="020F0704030504030204" pitchFamily="34" charset="0"/>
              </a:rPr>
              <a:t>http://www.fthm.uniri.hr</a:t>
            </a:r>
            <a:r>
              <a:rPr lang="hr-HR" u="sng" dirty="0" smtClean="0">
                <a:solidFill>
                  <a:schemeClr val="accent1">
                    <a:lumMod val="75000"/>
                  </a:schemeClr>
                </a:solidFill>
                <a:latin typeface="Arial Rounded MT Bold" panose="020F0704030504030204" pitchFamily="34" charset="0"/>
              </a:rPr>
              <a:t>/</a:t>
            </a:r>
            <a:endParaRPr lang="hr-HR" u="sng" dirty="0">
              <a:solidFill>
                <a:schemeClr val="accent1">
                  <a:lumMod val="75000"/>
                </a:schemeClr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1043608" y="4509120"/>
            <a:ext cx="1224136" cy="936104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68" t="55041" r="32419" b="15195"/>
          <a:stretch/>
        </p:blipFill>
        <p:spPr bwMode="auto">
          <a:xfrm>
            <a:off x="7164288" y="6115608"/>
            <a:ext cx="1455786" cy="7124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29" t="5186" r="19608" b="9306"/>
          <a:stretch/>
        </p:blipFill>
        <p:spPr bwMode="auto">
          <a:xfrm>
            <a:off x="1008212" y="1700808"/>
            <a:ext cx="7344816" cy="40601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14" t="31404" r="76972" b="41161"/>
          <a:stretch/>
        </p:blipFill>
        <p:spPr bwMode="auto">
          <a:xfrm>
            <a:off x="1187624" y="5420923"/>
            <a:ext cx="1207986" cy="908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747843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r-HR" dirty="0" smtClean="0">
                <a:solidFill>
                  <a:schemeClr val="accent1">
                    <a:lumMod val="75000"/>
                  </a:schemeClr>
                </a:solidFill>
                <a:latin typeface="Arial Rounded MT Bold" panose="020F0704030504030204" pitchFamily="34" charset="0"/>
              </a:rPr>
              <a:t>ILI:</a:t>
            </a:r>
            <a:br>
              <a:rPr lang="hr-HR" dirty="0" smtClean="0">
                <a:solidFill>
                  <a:schemeClr val="accent1">
                    <a:lumMod val="75000"/>
                  </a:schemeClr>
                </a:solidFill>
                <a:latin typeface="Arial Rounded MT Bold" panose="020F0704030504030204" pitchFamily="34" charset="0"/>
              </a:rPr>
            </a:br>
            <a:r>
              <a:rPr lang="hr-HR" u="sng" dirty="0">
                <a:solidFill>
                  <a:schemeClr val="accent1">
                    <a:lumMod val="75000"/>
                  </a:schemeClr>
                </a:solidFill>
                <a:latin typeface="Arial Rounded MT Bold" panose="020F0704030504030204" pitchFamily="34" charset="0"/>
              </a:rPr>
              <a:t>http://www.hotel-benchmarking.com/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68" t="55041" r="32419" b="15195"/>
          <a:stretch/>
        </p:blipFill>
        <p:spPr bwMode="auto">
          <a:xfrm>
            <a:off x="7164288" y="6021288"/>
            <a:ext cx="1455786" cy="7124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988840"/>
            <a:ext cx="7432450" cy="41807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14" t="31404" r="76972" b="41161"/>
          <a:stretch/>
        </p:blipFill>
        <p:spPr bwMode="auto">
          <a:xfrm>
            <a:off x="3419872" y="5301208"/>
            <a:ext cx="1207986" cy="908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070230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sz="3600" dirty="0" smtClean="0">
                <a:solidFill>
                  <a:schemeClr val="accent1">
                    <a:lumMod val="75000"/>
                  </a:schemeClr>
                </a:solidFill>
                <a:latin typeface="Arial Rounded MT Bold" panose="020F0704030504030204" pitchFamily="34" charset="0"/>
              </a:rPr>
              <a:t>Klikom na </a:t>
            </a:r>
            <a:r>
              <a:rPr lang="hr-HR" sz="3600" dirty="0" err="1" smtClean="0">
                <a:solidFill>
                  <a:schemeClr val="accent1">
                    <a:lumMod val="75000"/>
                  </a:schemeClr>
                </a:solidFill>
                <a:latin typeface="Arial Rounded MT Bold" panose="020F0704030504030204" pitchFamily="34" charset="0"/>
              </a:rPr>
              <a:t>Benchmarking</a:t>
            </a:r>
            <a:r>
              <a:rPr lang="hr-HR" sz="3600" dirty="0" smtClean="0">
                <a:solidFill>
                  <a:schemeClr val="accent1">
                    <a:lumMod val="75000"/>
                  </a:schemeClr>
                </a:solidFill>
                <a:latin typeface="Arial Rounded MT Bold" panose="020F0704030504030204" pitchFamily="34" charset="0"/>
              </a:rPr>
              <a:t> otvara se:</a:t>
            </a:r>
            <a:endParaRPr lang="hr-HR" sz="3600" dirty="0">
              <a:solidFill>
                <a:schemeClr val="accent1">
                  <a:lumMod val="75000"/>
                </a:schemeClr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4" name="Oval 3"/>
          <p:cNvSpPr/>
          <p:nvPr/>
        </p:nvSpPr>
        <p:spPr>
          <a:xfrm>
            <a:off x="3707904" y="4242792"/>
            <a:ext cx="1584176" cy="482352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68" t="55041" r="32419" b="15195"/>
          <a:stretch/>
        </p:blipFill>
        <p:spPr bwMode="auto">
          <a:xfrm>
            <a:off x="7164288" y="6115608"/>
            <a:ext cx="1455786" cy="7124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76" t="16294" r="56223" b="39710"/>
          <a:stretch/>
        </p:blipFill>
        <p:spPr bwMode="auto">
          <a:xfrm>
            <a:off x="3417837" y="1402453"/>
            <a:ext cx="2304256" cy="33941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14" t="31404" r="76972" b="44009"/>
          <a:stretch/>
        </p:blipFill>
        <p:spPr bwMode="auto">
          <a:xfrm rot="3074424">
            <a:off x="2935463" y="3963740"/>
            <a:ext cx="1207986" cy="8143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899423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hr-HR" sz="3600" dirty="0" err="1" smtClean="0">
                <a:solidFill>
                  <a:schemeClr val="accent1">
                    <a:lumMod val="75000"/>
                  </a:schemeClr>
                </a:solidFill>
                <a:latin typeface="Arial Rounded MT Bold" panose="020F0704030504030204" pitchFamily="34" charset="0"/>
              </a:rPr>
              <a:t>Logirajte</a:t>
            </a:r>
            <a:r>
              <a:rPr lang="hr-HR" sz="3600" dirty="0" smtClean="0">
                <a:solidFill>
                  <a:schemeClr val="accent1">
                    <a:lumMod val="75000"/>
                  </a:schemeClr>
                </a:solidFill>
                <a:latin typeface="Arial Rounded MT Bold" panose="020F0704030504030204" pitchFamily="34" charset="0"/>
              </a:rPr>
              <a:t> se upisom korisničkog imena i lozinke</a:t>
            </a:r>
            <a:endParaRPr lang="hr-HR" sz="3600" dirty="0">
              <a:solidFill>
                <a:schemeClr val="accent1">
                  <a:lumMod val="75000"/>
                </a:schemeClr>
              </a:solidFill>
              <a:latin typeface="Arial Rounded MT Bold" panose="020F0704030504030204" pitchFamily="34" charset="0"/>
            </a:endParaRP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48" t="61332" r="14824" b="6919"/>
          <a:stretch/>
        </p:blipFill>
        <p:spPr bwMode="auto">
          <a:xfrm>
            <a:off x="899592" y="2420888"/>
            <a:ext cx="7776864" cy="33920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68" t="55041" r="32419" b="15195"/>
          <a:stretch/>
        </p:blipFill>
        <p:spPr bwMode="auto">
          <a:xfrm>
            <a:off x="7164288" y="6115608"/>
            <a:ext cx="1455786" cy="7124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52991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hr-HR" sz="3600" dirty="0" smtClean="0">
                <a:solidFill>
                  <a:schemeClr val="accent1">
                    <a:lumMod val="75000"/>
                  </a:schemeClr>
                </a:solidFill>
                <a:latin typeface="Arial Rounded MT Bold" panose="020F0704030504030204" pitchFamily="34" charset="0"/>
              </a:rPr>
              <a:t/>
            </a:r>
            <a:br>
              <a:rPr lang="hr-HR" sz="3600" dirty="0" smtClean="0">
                <a:solidFill>
                  <a:schemeClr val="accent1">
                    <a:lumMod val="75000"/>
                  </a:schemeClr>
                </a:solidFill>
                <a:latin typeface="Arial Rounded MT Bold" panose="020F0704030504030204" pitchFamily="34" charset="0"/>
              </a:rPr>
            </a:br>
            <a:r>
              <a:rPr lang="hr-HR" sz="3600" dirty="0" smtClean="0">
                <a:solidFill>
                  <a:schemeClr val="accent1">
                    <a:lumMod val="75000"/>
                  </a:schemeClr>
                </a:solidFill>
                <a:latin typeface="Arial Rounded MT Bold" panose="020F0704030504030204" pitchFamily="34" charset="0"/>
              </a:rPr>
              <a:t>MJESEČNI </a:t>
            </a:r>
            <a:r>
              <a:rPr lang="hr-HR" sz="3600" dirty="0">
                <a:solidFill>
                  <a:schemeClr val="accent1">
                    <a:lumMod val="75000"/>
                  </a:schemeClr>
                </a:solidFill>
                <a:latin typeface="Arial Rounded MT Bold" panose="020F0704030504030204" pitchFamily="34" charset="0"/>
              </a:rPr>
              <a:t>PODACI- mjesečno    </a:t>
            </a:r>
            <a:br>
              <a:rPr lang="hr-HR" sz="3600" dirty="0">
                <a:solidFill>
                  <a:schemeClr val="accent1">
                    <a:lumMod val="75000"/>
                  </a:schemeClr>
                </a:solidFill>
                <a:latin typeface="Arial Rounded MT Bold" panose="020F0704030504030204" pitchFamily="34" charset="0"/>
              </a:rPr>
            </a:br>
            <a:r>
              <a:rPr lang="hr-HR" sz="3600" dirty="0">
                <a:solidFill>
                  <a:schemeClr val="accent1">
                    <a:lumMod val="75000"/>
                  </a:schemeClr>
                </a:solidFill>
                <a:latin typeface="Arial Rounded MT Bold" panose="020F0704030504030204" pitchFamily="34" charset="0"/>
              </a:rPr>
              <a:t>GODIŠNJI PODACI – svake godine</a:t>
            </a: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83" t="30786" r="21995" b="17983"/>
          <a:stretch/>
        </p:blipFill>
        <p:spPr bwMode="auto">
          <a:xfrm>
            <a:off x="683568" y="2066127"/>
            <a:ext cx="7330238" cy="4053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68" t="55041" r="32419" b="15195"/>
          <a:stretch/>
        </p:blipFill>
        <p:spPr bwMode="auto">
          <a:xfrm>
            <a:off x="7164288" y="6115608"/>
            <a:ext cx="1455786" cy="7124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323709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sz="3600" dirty="0">
                <a:solidFill>
                  <a:schemeClr val="accent1">
                    <a:lumMod val="75000"/>
                  </a:schemeClr>
                </a:solidFill>
                <a:latin typeface="Arial Rounded MT Bold" panose="020F0704030504030204" pitchFamily="34" charset="0"/>
              </a:rPr>
              <a:t>a) </a:t>
            </a:r>
            <a:r>
              <a:rPr lang="hr-HR" sz="3600" dirty="0" smtClean="0">
                <a:solidFill>
                  <a:schemeClr val="accent1">
                    <a:lumMod val="75000"/>
                  </a:schemeClr>
                </a:solidFill>
                <a:latin typeface="Arial Rounded MT Bold" panose="020F0704030504030204" pitchFamily="34" charset="0"/>
              </a:rPr>
              <a:t>UNOS GODIŠNJIH PODATAKA</a:t>
            </a:r>
            <a:endParaRPr lang="hr-HR" sz="3600" dirty="0">
              <a:solidFill>
                <a:schemeClr val="accent1">
                  <a:lumMod val="75000"/>
                </a:schemeClr>
              </a:solidFill>
              <a:latin typeface="Arial Rounded MT Bold" panose="020F0704030504030204" pitchFamily="34" charset="0"/>
            </a:endParaRPr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54" t="39204" r="21995" b="29288"/>
          <a:stretch/>
        </p:blipFill>
        <p:spPr bwMode="auto">
          <a:xfrm>
            <a:off x="401892" y="1916832"/>
            <a:ext cx="8202556" cy="38884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68" t="55041" r="32419" b="15195"/>
          <a:stretch/>
        </p:blipFill>
        <p:spPr bwMode="auto">
          <a:xfrm>
            <a:off x="7164288" y="6115608"/>
            <a:ext cx="1455786" cy="7124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151992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511289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hr-HR" sz="3600" dirty="0">
                <a:solidFill>
                  <a:schemeClr val="accent1">
                    <a:lumMod val="75000"/>
                  </a:schemeClr>
                </a:solidFill>
                <a:latin typeface="Arial Rounded MT Bold" panose="020F0704030504030204" pitchFamily="34" charset="0"/>
              </a:rPr>
              <a:t>A1 Raspoloživi </a:t>
            </a:r>
            <a:r>
              <a:rPr lang="hr-HR" sz="3600" dirty="0" smtClean="0">
                <a:solidFill>
                  <a:schemeClr val="accent1">
                    <a:lumMod val="75000"/>
                  </a:schemeClr>
                </a:solidFill>
                <a:latin typeface="Arial Rounded MT Bold" panose="020F0704030504030204" pitchFamily="34" charset="0"/>
              </a:rPr>
              <a:t>kapacitet = </a:t>
            </a:r>
            <a:br>
              <a:rPr lang="hr-HR" sz="3600" dirty="0" smtClean="0">
                <a:solidFill>
                  <a:schemeClr val="accent1">
                    <a:lumMod val="75000"/>
                  </a:schemeClr>
                </a:solidFill>
                <a:latin typeface="Arial Rounded MT Bold" panose="020F0704030504030204" pitchFamily="34" charset="0"/>
              </a:rPr>
            </a:br>
            <a:r>
              <a:rPr lang="hr-HR" sz="3600" dirty="0" smtClean="0">
                <a:solidFill>
                  <a:schemeClr val="accent1">
                    <a:lumMod val="75000"/>
                  </a:schemeClr>
                </a:solidFill>
                <a:latin typeface="Arial Rounded MT Bold" panose="020F0704030504030204" pitchFamily="34" charset="0"/>
              </a:rPr>
              <a:t>raspoloživi vlastiti smještajni objekti za najam + raspoložive smještajne jedinice  </a:t>
            </a:r>
            <a:endParaRPr lang="hr-HR" sz="3600" dirty="0">
              <a:solidFill>
                <a:schemeClr val="accent1">
                  <a:lumMod val="75000"/>
                </a:schemeClr>
              </a:solidFill>
              <a:latin typeface="Arial Rounded MT Bold" panose="020F0704030504030204" pitchFamily="34" charset="0"/>
            </a:endParaRPr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07" t="37306" r="18582" b="29645"/>
          <a:stretch/>
        </p:blipFill>
        <p:spPr bwMode="auto">
          <a:xfrm>
            <a:off x="2538976" y="2780927"/>
            <a:ext cx="5993464" cy="2952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323528" y="2924944"/>
            <a:ext cx="1872208" cy="1200329"/>
          </a:xfrm>
          <a:prstGeom prst="rect">
            <a:avLst/>
          </a:prstGeom>
          <a:ln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r>
              <a:rPr lang="hr-HR" dirty="0" smtClean="0">
                <a:solidFill>
                  <a:srgbClr val="FF0000"/>
                </a:solidFill>
                <a:latin typeface="Arial Rounded MT Bold" panose="020F0704030504030204" pitchFamily="34" charset="0"/>
              </a:rPr>
              <a:t>Raspoloživi vlastiti </a:t>
            </a:r>
            <a:r>
              <a:rPr lang="hr-HR" dirty="0" err="1" smtClean="0">
                <a:solidFill>
                  <a:srgbClr val="FF0000"/>
                </a:solidFill>
                <a:latin typeface="Arial Rounded MT Bold" panose="020F0704030504030204" pitchFamily="34" charset="0"/>
              </a:rPr>
              <a:t>smj</a:t>
            </a:r>
            <a:r>
              <a:rPr lang="hr-HR" dirty="0" smtClean="0">
                <a:solidFill>
                  <a:srgbClr val="FF0000"/>
                </a:solidFill>
                <a:latin typeface="Arial Rounded MT Bold" panose="020F0704030504030204" pitchFamily="34" charset="0"/>
              </a:rPr>
              <a:t>. objekti za najam </a:t>
            </a:r>
            <a:endParaRPr lang="hr-HR" dirty="0">
              <a:solidFill>
                <a:srgbClr val="FF0000"/>
              </a:solidFill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-1210344" y="188640"/>
            <a:ext cx="0" cy="62636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2195736" y="3717032"/>
            <a:ext cx="648072" cy="108012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323528" y="4208314"/>
            <a:ext cx="1872208" cy="92333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r>
              <a:rPr lang="hr-HR" dirty="0">
                <a:solidFill>
                  <a:srgbClr val="FF0000"/>
                </a:solidFill>
                <a:latin typeface="Arial Rounded MT Bold" panose="020F0704030504030204" pitchFamily="34" charset="0"/>
              </a:rPr>
              <a:t>Raspoložive smještajne jedinice</a:t>
            </a:r>
          </a:p>
        </p:txBody>
      </p:sp>
      <p:cxnSp>
        <p:nvCxnSpPr>
          <p:cNvPr id="19" name="Straight Arrow Connector 18"/>
          <p:cNvCxnSpPr>
            <a:stCxn id="16" idx="3"/>
          </p:cNvCxnSpPr>
          <p:nvPr/>
        </p:nvCxnSpPr>
        <p:spPr>
          <a:xfrm>
            <a:off x="2195736" y="4669979"/>
            <a:ext cx="864096" cy="34319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68" t="55041" r="32419" b="15195"/>
          <a:stretch/>
        </p:blipFill>
        <p:spPr bwMode="auto">
          <a:xfrm>
            <a:off x="7164288" y="6115608"/>
            <a:ext cx="1455786" cy="7124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034619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r-HR" sz="4000" dirty="0" smtClean="0">
                <a:solidFill>
                  <a:srgbClr val="0070C0"/>
                </a:solidFill>
                <a:latin typeface="Arial Rounded MT Bold" panose="020F0704030504030204" pitchFamily="34" charset="0"/>
              </a:rPr>
              <a:t>Raspoloživi vlastiti smještajni kapaciteti za najam</a:t>
            </a:r>
            <a:r>
              <a:rPr lang="hr-HR" dirty="0" smtClean="0"/>
              <a:t>: </a:t>
            </a:r>
            <a:endParaRPr lang="hr-H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hr-HR" sz="3400" dirty="0" smtClean="0">
                <a:solidFill>
                  <a:schemeClr val="bg1">
                    <a:lumMod val="50000"/>
                  </a:schemeClr>
                </a:solidFill>
                <a:latin typeface="Arial Rounded MT Bold" panose="020F0704030504030204" pitchFamily="34" charset="0"/>
              </a:rPr>
              <a:t>Broj vlastitih smještajnih objekata </a:t>
            </a:r>
            <a:r>
              <a:rPr lang="hr-HR" sz="3400" dirty="0">
                <a:solidFill>
                  <a:schemeClr val="bg1">
                    <a:lumMod val="50000"/>
                  </a:schemeClr>
                </a:solidFill>
                <a:latin typeface="Arial Rounded MT Bold" panose="020F0704030504030204" pitchFamily="34" charset="0"/>
              </a:rPr>
              <a:t>za </a:t>
            </a:r>
            <a:r>
              <a:rPr lang="hr-HR" sz="3400" dirty="0" smtClean="0">
                <a:solidFill>
                  <a:schemeClr val="bg1">
                    <a:lumMod val="50000"/>
                  </a:schemeClr>
                </a:solidFill>
                <a:latin typeface="Arial Rounded MT Bold" panose="020F0704030504030204" pitchFamily="34" charset="0"/>
              </a:rPr>
              <a:t>najam = koje kamp sam iznajmljuje:</a:t>
            </a:r>
          </a:p>
          <a:p>
            <a:pPr marL="0" indent="0">
              <a:buNone/>
            </a:pPr>
            <a:r>
              <a:rPr lang="hr-HR" sz="3400" dirty="0">
                <a:solidFill>
                  <a:schemeClr val="bg1">
                    <a:lumMod val="50000"/>
                  </a:schemeClr>
                </a:solidFill>
                <a:latin typeface="Arial Rounded MT Bold" panose="020F0704030504030204" pitchFamily="34" charset="0"/>
              </a:rPr>
              <a:t>	</a:t>
            </a:r>
            <a:r>
              <a:rPr lang="hr-HR" sz="3400" dirty="0" smtClean="0">
                <a:solidFill>
                  <a:schemeClr val="bg1">
                    <a:lumMod val="50000"/>
                  </a:schemeClr>
                </a:solidFill>
                <a:latin typeface="Arial Rounded MT Bold" panose="020F0704030504030204" pitchFamily="34" charset="0"/>
              </a:rPr>
              <a:t> - </a:t>
            </a:r>
            <a:r>
              <a:rPr lang="hr-HR" sz="2600" dirty="0">
                <a:solidFill>
                  <a:schemeClr val="bg1">
                    <a:lumMod val="50000"/>
                  </a:schemeClr>
                </a:solidFill>
                <a:latin typeface="Arial Rounded MT Bold" panose="020F0704030504030204" pitchFamily="34" charset="0"/>
              </a:rPr>
              <a:t>Uključuje ukupan zbroj mobilnih kućica</a:t>
            </a:r>
          </a:p>
          <a:p>
            <a:pPr lvl="2"/>
            <a:r>
              <a:rPr lang="hr-HR" sz="2600" dirty="0" err="1" smtClean="0">
                <a:solidFill>
                  <a:schemeClr val="bg1">
                    <a:lumMod val="50000"/>
                  </a:schemeClr>
                </a:solidFill>
                <a:latin typeface="Arial Rounded MT Bold" panose="020F0704030504030204" pitchFamily="34" charset="0"/>
              </a:rPr>
              <a:t>Glamping</a:t>
            </a:r>
            <a:r>
              <a:rPr lang="hr-HR" sz="2600" dirty="0" smtClean="0">
                <a:solidFill>
                  <a:schemeClr val="bg1">
                    <a:lumMod val="50000"/>
                  </a:schemeClr>
                </a:solidFill>
                <a:latin typeface="Arial Rounded MT Bold" panose="020F0704030504030204" pitchFamily="34" charset="0"/>
              </a:rPr>
              <a:t> šatora i</a:t>
            </a:r>
          </a:p>
          <a:p>
            <a:pPr lvl="2"/>
            <a:r>
              <a:rPr lang="hr-HR" sz="2600" dirty="0" smtClean="0">
                <a:solidFill>
                  <a:schemeClr val="bg1">
                    <a:lumMod val="50000"/>
                  </a:schemeClr>
                </a:solidFill>
                <a:latin typeface="Arial Rounded MT Bold" panose="020F0704030504030204" pitchFamily="34" charset="0"/>
              </a:rPr>
              <a:t>Kućica na drvu, spavaonica ili drvenih kućica te  ostale opreme koju kamp sam iznajmljuje i koja je obuhvaćena službenom </a:t>
            </a:r>
            <a:r>
              <a:rPr lang="hr-HR" sz="2600" dirty="0">
                <a:solidFill>
                  <a:schemeClr val="bg1">
                    <a:lumMod val="50000"/>
                  </a:schemeClr>
                </a:solidFill>
                <a:latin typeface="Arial Rounded MT Bold" panose="020F0704030504030204" pitchFamily="34" charset="0"/>
              </a:rPr>
              <a:t>kategorizacijom kampa kao cjeline</a:t>
            </a:r>
            <a:r>
              <a:rPr lang="hr-HR" sz="2600" dirty="0" smtClean="0">
                <a:solidFill>
                  <a:schemeClr val="bg1">
                    <a:lumMod val="50000"/>
                  </a:schemeClr>
                </a:solidFill>
                <a:latin typeface="Arial Rounded MT Bold" panose="020F0704030504030204" pitchFamily="34" charset="0"/>
              </a:rPr>
              <a:t>.</a:t>
            </a:r>
          </a:p>
          <a:p>
            <a:r>
              <a:rPr lang="hr-HR" sz="3400" dirty="0" smtClean="0">
                <a:solidFill>
                  <a:schemeClr val="bg1">
                    <a:lumMod val="50000"/>
                  </a:schemeClr>
                </a:solidFill>
                <a:latin typeface="Arial Rounded MT Bold" panose="020F0704030504030204" pitchFamily="34" charset="0"/>
              </a:rPr>
              <a:t>Predmet </a:t>
            </a:r>
            <a:r>
              <a:rPr lang="hr-HR" sz="3400" dirty="0" err="1">
                <a:solidFill>
                  <a:schemeClr val="bg1">
                    <a:lumMod val="50000"/>
                  </a:schemeClr>
                </a:solidFill>
                <a:latin typeface="Arial Rounded MT Bold" panose="020F0704030504030204" pitchFamily="34" charset="0"/>
              </a:rPr>
              <a:t>benchmarkinga</a:t>
            </a:r>
            <a:r>
              <a:rPr lang="hr-HR" sz="3400" dirty="0">
                <a:solidFill>
                  <a:schemeClr val="bg1">
                    <a:lumMod val="50000"/>
                  </a:schemeClr>
                </a:solidFill>
                <a:latin typeface="Arial Rounded MT Bold" panose="020F0704030504030204" pitchFamily="34" charset="0"/>
              </a:rPr>
              <a:t> kampova </a:t>
            </a:r>
            <a:r>
              <a:rPr lang="hr-HR" sz="3400" dirty="0">
                <a:solidFill>
                  <a:srgbClr val="FF0000"/>
                </a:solidFill>
                <a:latin typeface="Arial Rounded MT Bold" panose="020F0704030504030204" pitchFamily="34" charset="0"/>
              </a:rPr>
              <a:t>nisu</a:t>
            </a:r>
            <a:r>
              <a:rPr lang="hr-HR" sz="3400" dirty="0">
                <a:solidFill>
                  <a:schemeClr val="bg1">
                    <a:lumMod val="50000"/>
                  </a:schemeClr>
                </a:solidFill>
                <a:latin typeface="Arial Rounded MT Bold" panose="020F0704030504030204" pitchFamily="34" charset="0"/>
              </a:rPr>
              <a:t> apartmani, bungalovi i drugi čvrsti smještajni objekti u kampu (npr. apartmani </a:t>
            </a:r>
            <a:r>
              <a:rPr lang="hr-HR" sz="3400" dirty="0" err="1">
                <a:solidFill>
                  <a:schemeClr val="bg1">
                    <a:lumMod val="50000"/>
                  </a:schemeClr>
                </a:solidFill>
                <a:latin typeface="Arial Rounded MT Bold" panose="020F0704030504030204" pitchFamily="34" charset="0"/>
              </a:rPr>
              <a:t>Koversada</a:t>
            </a:r>
            <a:r>
              <a:rPr lang="hr-HR" sz="3400" dirty="0">
                <a:solidFill>
                  <a:schemeClr val="bg1">
                    <a:lumMod val="50000"/>
                  </a:schemeClr>
                </a:solidFill>
                <a:latin typeface="Arial Rounded MT Bold" panose="020F0704030504030204" pitchFamily="34" charset="0"/>
              </a:rPr>
              <a:t> ili Valalta), a koji imaju zasebnu kategorizaciju. </a:t>
            </a:r>
            <a:endParaRPr lang="hr-HR" sz="3400" dirty="0" smtClean="0">
              <a:solidFill>
                <a:schemeClr val="bg1">
                  <a:lumMod val="50000"/>
                </a:schemeClr>
              </a:solidFill>
              <a:latin typeface="Arial Rounded MT Bold" panose="020F0704030504030204" pitchFamily="34" charset="0"/>
            </a:endParaRPr>
          </a:p>
          <a:p>
            <a:r>
              <a:rPr lang="hr-HR" sz="3400" dirty="0" smtClean="0">
                <a:solidFill>
                  <a:schemeClr val="bg1">
                    <a:lumMod val="50000"/>
                  </a:schemeClr>
                </a:solidFill>
                <a:latin typeface="Arial Rounded MT Bold" panose="020F0704030504030204" pitchFamily="34" charset="0"/>
              </a:rPr>
              <a:t>Iznimno</a:t>
            </a:r>
            <a:r>
              <a:rPr lang="hr-HR" sz="3400" dirty="0">
                <a:solidFill>
                  <a:schemeClr val="bg1">
                    <a:lumMod val="50000"/>
                  </a:schemeClr>
                </a:solidFill>
                <a:latin typeface="Arial Rounded MT Bold" panose="020F0704030504030204" pitchFamily="34" charset="0"/>
              </a:rPr>
              <a:t>, ako poduzetnik nema posebno izdvojene evidencije i prihode za tu vrstu </a:t>
            </a:r>
            <a:r>
              <a:rPr lang="hr-HR" sz="3400" dirty="0" smtClean="0">
                <a:solidFill>
                  <a:schemeClr val="bg1">
                    <a:lumMod val="50000"/>
                  </a:schemeClr>
                </a:solidFill>
                <a:latin typeface="Arial Rounded MT Bold" panose="020F0704030504030204" pitchFamily="34" charset="0"/>
              </a:rPr>
              <a:t>smještaja</a:t>
            </a:r>
            <a:r>
              <a:rPr lang="hr-HR" sz="3400" dirty="0">
                <a:solidFill>
                  <a:schemeClr val="bg1">
                    <a:lumMod val="5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hr-HR" sz="3400" dirty="0" smtClean="0">
                <a:solidFill>
                  <a:schemeClr val="bg1">
                    <a:lumMod val="5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hr-HR" sz="3400" dirty="0">
                <a:solidFill>
                  <a:schemeClr val="bg1">
                    <a:lumMod val="50000"/>
                  </a:schemeClr>
                </a:solidFill>
                <a:latin typeface="Arial Rounded MT Bold" panose="020F0704030504030204" pitchFamily="34" charset="0"/>
              </a:rPr>
              <a:t>molimo </a:t>
            </a:r>
            <a:r>
              <a:rPr lang="hr-HR" sz="3400" dirty="0" smtClean="0">
                <a:solidFill>
                  <a:schemeClr val="bg1">
                    <a:lumMod val="50000"/>
                  </a:schemeClr>
                </a:solidFill>
                <a:latin typeface="Arial Rounded MT Bold" panose="020F0704030504030204" pitchFamily="34" charset="0"/>
              </a:rPr>
              <a:t>unijeti ukupan </a:t>
            </a:r>
            <a:r>
              <a:rPr lang="hr-HR" sz="3400" dirty="0">
                <a:solidFill>
                  <a:schemeClr val="bg1">
                    <a:lumMod val="50000"/>
                  </a:schemeClr>
                </a:solidFill>
                <a:latin typeface="Arial Rounded MT Bold" panose="020F0704030504030204" pitchFamily="34" charset="0"/>
              </a:rPr>
              <a:t>broj vlastitih smještajnih objekata za najam.</a:t>
            </a:r>
          </a:p>
          <a:p>
            <a:endParaRPr lang="hr-HR" dirty="0">
              <a:latin typeface="Arial Rounded MT Bold" panose="020F0704030504030204" pitchFamily="34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68" t="55041" r="32419" b="15195"/>
          <a:stretch/>
        </p:blipFill>
        <p:spPr bwMode="auto">
          <a:xfrm>
            <a:off x="7164288" y="6115608"/>
            <a:ext cx="1455786" cy="7124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754617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hr-HR" sz="3600" dirty="0" smtClean="0">
                <a:solidFill>
                  <a:srgbClr val="0070C0"/>
                </a:solidFill>
                <a:latin typeface="Arial Rounded MT Bold" panose="020F0704030504030204" pitchFamily="34" charset="0"/>
              </a:rPr>
              <a:t>Vježba: Broj raspoloživih </a:t>
            </a:r>
            <a:r>
              <a:rPr lang="hr-HR" sz="3600" dirty="0" err="1">
                <a:solidFill>
                  <a:srgbClr val="0070C0"/>
                </a:solidFill>
                <a:latin typeface="Arial Rounded MT Bold" panose="020F0704030504030204" pitchFamily="34" charset="0"/>
              </a:rPr>
              <a:t>smj</a:t>
            </a:r>
            <a:r>
              <a:rPr lang="hr-HR" sz="3600" dirty="0">
                <a:solidFill>
                  <a:srgbClr val="0070C0"/>
                </a:solidFill>
                <a:latin typeface="Arial Rounded MT Bold" panose="020F0704030504030204" pitchFamily="34" charset="0"/>
              </a:rPr>
              <a:t>. </a:t>
            </a:r>
            <a:r>
              <a:rPr lang="hr-HR" sz="3600" dirty="0" smtClean="0">
                <a:solidFill>
                  <a:srgbClr val="0070C0"/>
                </a:solidFill>
                <a:latin typeface="Arial Rounded MT Bold" panose="020F0704030504030204" pitchFamily="34" charset="0"/>
              </a:rPr>
              <a:t>objekata </a:t>
            </a:r>
            <a:r>
              <a:rPr lang="hr-HR" sz="3600" dirty="0">
                <a:solidFill>
                  <a:srgbClr val="0070C0"/>
                </a:solidFill>
                <a:latin typeface="Arial Rounded MT Bold" panose="020F0704030504030204" pitchFamily="34" charset="0"/>
              </a:rPr>
              <a:t>za najam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hr-HR" sz="2600" u="sng" dirty="0">
                <a:solidFill>
                  <a:schemeClr val="bg1">
                    <a:lumMod val="50000"/>
                  </a:schemeClr>
                </a:solidFill>
                <a:latin typeface="Arial Rounded MT Bold" panose="020F0704030504030204" pitchFamily="34" charset="0"/>
              </a:rPr>
              <a:t>Poduzetnik ima:</a:t>
            </a:r>
          </a:p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hr-HR" sz="2600" dirty="0">
                <a:solidFill>
                  <a:schemeClr val="bg1">
                    <a:lumMod val="50000"/>
                  </a:schemeClr>
                </a:solidFill>
                <a:latin typeface="Arial Rounded MT Bold" panose="020F0704030504030204" pitchFamily="34" charset="0"/>
              </a:rPr>
              <a:t>3 bungalova</a:t>
            </a:r>
          </a:p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hr-HR" sz="2600" dirty="0">
                <a:solidFill>
                  <a:schemeClr val="bg1">
                    <a:lumMod val="50000"/>
                  </a:schemeClr>
                </a:solidFill>
                <a:latin typeface="Arial Rounded MT Bold" panose="020F0704030504030204" pitchFamily="34" charset="0"/>
              </a:rPr>
              <a:t>15 </a:t>
            </a:r>
            <a:r>
              <a:rPr lang="hr-HR" sz="2600" dirty="0" err="1">
                <a:solidFill>
                  <a:schemeClr val="bg1">
                    <a:lumMod val="50000"/>
                  </a:schemeClr>
                </a:solidFill>
                <a:latin typeface="Arial Rounded MT Bold" panose="020F0704030504030204" pitchFamily="34" charset="0"/>
              </a:rPr>
              <a:t>glamping</a:t>
            </a:r>
            <a:r>
              <a:rPr lang="hr-HR" sz="2600" dirty="0">
                <a:solidFill>
                  <a:schemeClr val="bg1">
                    <a:lumMod val="50000"/>
                  </a:schemeClr>
                </a:solidFill>
                <a:latin typeface="Arial Rounded MT Bold" panose="020F0704030504030204" pitchFamily="34" charset="0"/>
              </a:rPr>
              <a:t> šatora</a:t>
            </a:r>
          </a:p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hr-HR" sz="2600" dirty="0">
                <a:solidFill>
                  <a:schemeClr val="bg1">
                    <a:lumMod val="50000"/>
                  </a:schemeClr>
                </a:solidFill>
                <a:latin typeface="Arial Rounded MT Bold" panose="020F0704030504030204" pitchFamily="34" charset="0"/>
              </a:rPr>
              <a:t>10 mobilnih kućica</a:t>
            </a:r>
          </a:p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hr-HR" sz="2600" dirty="0">
                <a:solidFill>
                  <a:schemeClr val="bg1">
                    <a:lumMod val="50000"/>
                  </a:schemeClr>
                </a:solidFill>
                <a:latin typeface="Arial Rounded MT Bold" panose="020F0704030504030204" pitchFamily="34" charset="0"/>
              </a:rPr>
              <a:t>3 kućice na drvu</a:t>
            </a:r>
          </a:p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hr-HR" sz="2600" dirty="0">
                <a:solidFill>
                  <a:schemeClr val="bg1">
                    <a:lumMod val="50000"/>
                  </a:schemeClr>
                </a:solidFill>
                <a:latin typeface="Arial Rounded MT Bold" panose="020F0704030504030204" pitchFamily="34" charset="0"/>
              </a:rPr>
              <a:t>5 karavana koje iznajmljuje</a:t>
            </a:r>
          </a:p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hr-HR" sz="2600" dirty="0">
                <a:solidFill>
                  <a:schemeClr val="bg1">
                    <a:lumMod val="50000"/>
                  </a:schemeClr>
                </a:solidFill>
                <a:latin typeface="Arial Rounded MT Bold" panose="020F0704030504030204" pitchFamily="34" charset="0"/>
              </a:rPr>
              <a:t>1 šator koji sam iznajmljuje</a:t>
            </a:r>
          </a:p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hr-HR" sz="2600" dirty="0">
                <a:solidFill>
                  <a:schemeClr val="bg1">
                    <a:lumMod val="50000"/>
                  </a:schemeClr>
                </a:solidFill>
                <a:latin typeface="Arial Rounded MT Bold" panose="020F0704030504030204" pitchFamily="34" charset="0"/>
              </a:rPr>
              <a:t>2 apartmana koji su kategorizirani kao turistički apartmani ali ih ne vodi kao zasebne prihode i noćenja</a:t>
            </a:r>
          </a:p>
          <a:p>
            <a:pPr marL="342900" lvl="1" indent="-342900">
              <a:buFont typeface="Arial" panose="020B0604020202020204" pitchFamily="34" charset="0"/>
              <a:buChar char="•"/>
            </a:pPr>
            <a:endParaRPr lang="hr-HR" sz="2600" dirty="0">
              <a:solidFill>
                <a:schemeClr val="bg1">
                  <a:lumMod val="50000"/>
                </a:schemeClr>
              </a:solidFill>
              <a:latin typeface="Arial Rounded MT Bold" panose="020F0704030504030204" pitchFamily="34" charset="0"/>
            </a:endParaRPr>
          </a:p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hr-HR" sz="2600" dirty="0">
                <a:solidFill>
                  <a:schemeClr val="bg1">
                    <a:lumMod val="50000"/>
                  </a:schemeClr>
                </a:solidFill>
                <a:latin typeface="Arial Rounded MT Bold" panose="020F0704030504030204" pitchFamily="34" charset="0"/>
              </a:rPr>
              <a:t>UKUPNI KAPACITET ___________?</a:t>
            </a:r>
          </a:p>
          <a:p>
            <a:pPr marL="457200" lvl="1" indent="0">
              <a:buNone/>
            </a:pPr>
            <a:endParaRPr lang="hr-HR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68" t="55041" r="32419" b="15195"/>
          <a:stretch/>
        </p:blipFill>
        <p:spPr bwMode="auto">
          <a:xfrm>
            <a:off x="7164288" y="6115608"/>
            <a:ext cx="1455786" cy="7124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101846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hr-HR" sz="3600" dirty="0" smtClean="0">
                <a:solidFill>
                  <a:srgbClr val="0070C0"/>
                </a:solidFill>
                <a:latin typeface="Arial Rounded MT Bold" panose="020F0704030504030204" pitchFamily="34" charset="0"/>
              </a:rPr>
              <a:t>Raspoložive smještajne jedinice -  parcela i kamp mjesta</a:t>
            </a:r>
            <a:endParaRPr lang="hr-HR" sz="3600" dirty="0">
              <a:solidFill>
                <a:srgbClr val="0070C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40000" lnSpcReduction="20000"/>
          </a:bodyPr>
          <a:lstStyle/>
          <a:p>
            <a:endParaRPr lang="hr-HR" sz="4400" dirty="0" smtClean="0">
              <a:solidFill>
                <a:schemeClr val="bg1">
                  <a:lumMod val="50000"/>
                </a:schemeClr>
              </a:solidFill>
              <a:latin typeface="Arial Rounded MT Bold" panose="020F0704030504030204" pitchFamily="34" charset="0"/>
            </a:endParaRPr>
          </a:p>
          <a:p>
            <a:r>
              <a:rPr lang="hr-HR" sz="4400" dirty="0" smtClean="0">
                <a:solidFill>
                  <a:schemeClr val="bg1">
                    <a:lumMod val="50000"/>
                  </a:schemeClr>
                </a:solidFill>
                <a:latin typeface="Arial Rounded MT Bold" panose="020F0704030504030204" pitchFamily="34" charset="0"/>
              </a:rPr>
              <a:t>Odnosi </a:t>
            </a:r>
            <a:r>
              <a:rPr lang="hr-HR" sz="4400" dirty="0">
                <a:solidFill>
                  <a:schemeClr val="bg1">
                    <a:lumMod val="50000"/>
                  </a:schemeClr>
                </a:solidFill>
                <a:latin typeface="Arial Rounded MT Bold" panose="020F0704030504030204" pitchFamily="34" charset="0"/>
              </a:rPr>
              <a:t>se na sve osnovne smještajne jedinice (parcele i kamp mjesta) </a:t>
            </a:r>
            <a:r>
              <a:rPr lang="hr-HR" sz="4400" dirty="0">
                <a:solidFill>
                  <a:srgbClr val="FF0000"/>
                </a:solidFill>
                <a:latin typeface="Arial Rounded MT Bold" panose="020F0704030504030204" pitchFamily="34" charset="0"/>
              </a:rPr>
              <a:t>bez </a:t>
            </a:r>
            <a:r>
              <a:rPr lang="hr-HR" sz="4400" dirty="0">
                <a:solidFill>
                  <a:schemeClr val="bg1">
                    <a:lumMod val="50000"/>
                  </a:schemeClr>
                </a:solidFill>
                <a:latin typeface="Arial Rounded MT Bold" panose="020F0704030504030204" pitchFamily="34" charset="0"/>
              </a:rPr>
              <a:t>vlastitih smještajnih objekata za najam (pr. mobilne kućice</a:t>
            </a:r>
            <a:r>
              <a:rPr lang="hr-HR" sz="4400" dirty="0" smtClean="0">
                <a:solidFill>
                  <a:schemeClr val="bg1">
                    <a:lumMod val="50000"/>
                  </a:schemeClr>
                </a:solidFill>
                <a:latin typeface="Arial Rounded MT Bold" panose="020F0704030504030204" pitchFamily="34" charset="0"/>
              </a:rPr>
              <a:t>)</a:t>
            </a:r>
          </a:p>
          <a:p>
            <a:pPr marL="0" indent="0">
              <a:buNone/>
            </a:pPr>
            <a:endParaRPr lang="hr-HR" sz="4400" dirty="0" smtClean="0">
              <a:solidFill>
                <a:schemeClr val="bg1">
                  <a:lumMod val="50000"/>
                </a:schemeClr>
              </a:solidFill>
              <a:latin typeface="Arial Rounded MT Bold" panose="020F0704030504030204" pitchFamily="34" charset="0"/>
            </a:endParaRPr>
          </a:p>
          <a:p>
            <a:r>
              <a:rPr lang="hr-HR" sz="4400" dirty="0" smtClean="0">
                <a:solidFill>
                  <a:schemeClr val="bg1">
                    <a:lumMod val="50000"/>
                  </a:schemeClr>
                </a:solidFill>
                <a:latin typeface="Arial Rounded MT Bold" panose="020F0704030504030204" pitchFamily="34" charset="0"/>
              </a:rPr>
              <a:t>uključivo </a:t>
            </a:r>
            <a:r>
              <a:rPr lang="hr-HR" sz="4400" dirty="0">
                <a:solidFill>
                  <a:schemeClr val="bg1">
                    <a:lumMod val="50000"/>
                  </a:schemeClr>
                </a:solidFill>
                <a:latin typeface="Arial Rounded MT Bold" panose="020F0704030504030204" pitchFamily="34" charset="0"/>
              </a:rPr>
              <a:t>i </a:t>
            </a:r>
            <a:r>
              <a:rPr lang="hr-HR" sz="4400" dirty="0" smtClean="0">
                <a:solidFill>
                  <a:schemeClr val="bg1">
                    <a:lumMod val="5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hr-HR" sz="4400" dirty="0" smtClean="0">
                <a:solidFill>
                  <a:srgbClr val="FF0000"/>
                </a:solidFill>
                <a:latin typeface="Arial Rounded MT Bold" panose="020F0704030504030204" pitchFamily="34" charset="0"/>
              </a:rPr>
              <a:t>sve</a:t>
            </a:r>
            <a:r>
              <a:rPr lang="hr-HR" sz="4400" dirty="0" smtClean="0">
                <a:solidFill>
                  <a:schemeClr val="bg1">
                    <a:lumMod val="50000"/>
                  </a:schemeClr>
                </a:solidFill>
                <a:latin typeface="Arial Rounded MT Bold" panose="020F0704030504030204" pitchFamily="34" charset="0"/>
              </a:rPr>
              <a:t> one </a:t>
            </a:r>
            <a:r>
              <a:rPr lang="hr-HR" sz="4400" dirty="0">
                <a:solidFill>
                  <a:schemeClr val="bg1">
                    <a:lumMod val="50000"/>
                  </a:schemeClr>
                </a:solidFill>
                <a:latin typeface="Arial Rounded MT Bold" panose="020F0704030504030204" pitchFamily="34" charset="0"/>
              </a:rPr>
              <a:t>osnovne smještajne jedinice </a:t>
            </a:r>
            <a:r>
              <a:rPr lang="hr-HR" sz="4500" dirty="0">
                <a:solidFill>
                  <a:schemeClr val="bg1">
                    <a:lumMod val="50000"/>
                  </a:schemeClr>
                </a:solidFill>
                <a:latin typeface="Arial Rounded MT Bold" panose="020F0704030504030204" pitchFamily="34" charset="0"/>
              </a:rPr>
              <a:t>na kojima se nalazi </a:t>
            </a:r>
            <a:r>
              <a:rPr lang="hr-HR" sz="4500" dirty="0" smtClean="0">
                <a:solidFill>
                  <a:schemeClr val="bg1">
                    <a:lumMod val="50000"/>
                  </a:schemeClr>
                </a:solidFill>
                <a:latin typeface="Arial Rounded MT Bold" panose="020F0704030504030204" pitchFamily="34" charset="0"/>
              </a:rPr>
              <a:t>kamp </a:t>
            </a:r>
            <a:r>
              <a:rPr lang="hr-HR" sz="4400" dirty="0" smtClean="0">
                <a:solidFill>
                  <a:srgbClr val="FF0000"/>
                </a:solidFill>
                <a:latin typeface="Arial Rounded MT Bold" panose="020F0704030504030204" pitchFamily="34" charset="0"/>
              </a:rPr>
              <a:t>oprema  partnera</a:t>
            </a:r>
            <a:r>
              <a:rPr lang="hr-HR" sz="4400" dirty="0">
                <a:solidFill>
                  <a:srgbClr val="FF0000"/>
                </a:solidFill>
                <a:latin typeface="Arial Rounded MT Bold" panose="020F0704030504030204" pitchFamily="34" charset="0"/>
              </a:rPr>
              <a:t>, tvrtki i obitelji (paušal</a:t>
            </a:r>
            <a:r>
              <a:rPr lang="hr-HR" sz="4400" dirty="0" smtClean="0">
                <a:solidFill>
                  <a:srgbClr val="FF0000"/>
                </a:solidFill>
                <a:latin typeface="Arial Rounded MT Bold" panose="020F0704030504030204" pitchFamily="34" charset="0"/>
              </a:rPr>
              <a:t>).</a:t>
            </a:r>
          </a:p>
          <a:p>
            <a:pPr marL="0" indent="0">
              <a:buNone/>
            </a:pPr>
            <a:endParaRPr lang="hr-HR" sz="4400" dirty="0">
              <a:solidFill>
                <a:srgbClr val="FF0000"/>
              </a:solidFill>
              <a:latin typeface="Arial Rounded MT Bold" panose="020F0704030504030204" pitchFamily="34" charset="0"/>
            </a:endParaRPr>
          </a:p>
          <a:p>
            <a:r>
              <a:rPr lang="hr-HR" sz="4400" dirty="0">
                <a:solidFill>
                  <a:schemeClr val="bg1">
                    <a:lumMod val="50000"/>
                  </a:schemeClr>
                </a:solidFill>
                <a:latin typeface="Arial Rounded MT Bold" panose="020F0704030504030204" pitchFamily="34" charset="0"/>
              </a:rPr>
              <a:t>Ovdje se navodi </a:t>
            </a:r>
            <a:r>
              <a:rPr lang="hr-HR" sz="4400" dirty="0">
                <a:solidFill>
                  <a:srgbClr val="FF0000"/>
                </a:solidFill>
                <a:latin typeface="Arial Rounded MT Bold" panose="020F0704030504030204" pitchFamily="34" charset="0"/>
              </a:rPr>
              <a:t>ukupan broj raspoloživih </a:t>
            </a:r>
            <a:r>
              <a:rPr lang="hr-HR" sz="4400" dirty="0">
                <a:solidFill>
                  <a:schemeClr val="bg1">
                    <a:lumMod val="50000"/>
                  </a:schemeClr>
                </a:solidFill>
                <a:latin typeface="Arial Rounded MT Bold" panose="020F0704030504030204" pitchFamily="34" charset="0"/>
              </a:rPr>
              <a:t>osnovnih smještajnih jedinica (parcela i kamp mjesta</a:t>
            </a:r>
            <a:r>
              <a:rPr lang="hr-HR" sz="4400" dirty="0" smtClean="0">
                <a:solidFill>
                  <a:schemeClr val="bg1">
                    <a:lumMod val="50000"/>
                  </a:schemeClr>
                </a:solidFill>
                <a:latin typeface="Arial Rounded MT Bold" panose="020F0704030504030204" pitchFamily="34" charset="0"/>
              </a:rPr>
              <a:t>) uključivo  dakle i sve jedinice </a:t>
            </a:r>
            <a:r>
              <a:rPr lang="hr-HR" sz="4400" dirty="0">
                <a:solidFill>
                  <a:schemeClr val="bg1">
                    <a:lumMod val="50000"/>
                  </a:schemeClr>
                </a:solidFill>
                <a:latin typeface="Arial Rounded MT Bold" panose="020F0704030504030204" pitchFamily="34" charset="0"/>
              </a:rPr>
              <a:t>s paušalom. </a:t>
            </a:r>
            <a:endParaRPr lang="hr-HR" sz="4400" dirty="0" smtClean="0">
              <a:solidFill>
                <a:schemeClr val="bg1">
                  <a:lumMod val="50000"/>
                </a:schemeClr>
              </a:solidFill>
              <a:latin typeface="Arial Rounded MT Bold" panose="020F0704030504030204" pitchFamily="34" charset="0"/>
            </a:endParaRPr>
          </a:p>
          <a:p>
            <a:pPr marL="0" indent="0">
              <a:buNone/>
            </a:pPr>
            <a:endParaRPr lang="hr-HR" sz="4400" dirty="0">
              <a:solidFill>
                <a:schemeClr val="bg1">
                  <a:lumMod val="50000"/>
                </a:schemeClr>
              </a:solidFill>
              <a:latin typeface="Arial Rounded MT Bold" panose="020F0704030504030204" pitchFamily="34" charset="0"/>
            </a:endParaRPr>
          </a:p>
          <a:p>
            <a:r>
              <a:rPr lang="hr-HR" sz="4400" dirty="0">
                <a:solidFill>
                  <a:schemeClr val="bg1">
                    <a:lumMod val="50000"/>
                  </a:schemeClr>
                </a:solidFill>
                <a:latin typeface="Arial Rounded MT Bold" panose="020F0704030504030204" pitchFamily="34" charset="0"/>
              </a:rPr>
              <a:t>Tu se dakle ubrajaju i kamp mjesta odnosno neparcelirani, često zbirno označen prostor za kampiranje.  Broj kamp mjesta određuje se na način da se broj osoba koje su u protekle tri godine boravile na kamp mjestima podijeli sa 3. </a:t>
            </a:r>
            <a:endParaRPr lang="hr-HR" dirty="0">
              <a:latin typeface="Arial Rounded MT Bold" panose="020F0704030504030204" pitchFamily="34" charset="0"/>
            </a:endParaRPr>
          </a:p>
          <a:p>
            <a:pPr marL="0" indent="0">
              <a:buNone/>
            </a:pPr>
            <a:endParaRPr lang="hr-HR" dirty="0">
              <a:latin typeface="Arial Rounded MT Bold" panose="020F0704030504030204" pitchFamily="34" charset="0"/>
            </a:endParaRPr>
          </a:p>
          <a:p>
            <a:endParaRPr lang="hr-HR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68" t="55041" r="32419" b="15195"/>
          <a:stretch/>
        </p:blipFill>
        <p:spPr bwMode="auto">
          <a:xfrm>
            <a:off x="7164288" y="6115608"/>
            <a:ext cx="1455786" cy="7124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219248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hr-HR" sz="3600" dirty="0" smtClean="0">
                <a:solidFill>
                  <a:srgbClr val="0070C0"/>
                </a:solidFill>
                <a:latin typeface="Arial Rounded MT Bold" panose="020F0704030504030204" pitchFamily="34" charset="0"/>
              </a:rPr>
              <a:t>Vježba: Broj raspoloživih </a:t>
            </a:r>
            <a:r>
              <a:rPr lang="hr-HR" sz="3600" dirty="0" err="1">
                <a:solidFill>
                  <a:srgbClr val="0070C0"/>
                </a:solidFill>
                <a:latin typeface="Arial Rounded MT Bold" panose="020F0704030504030204" pitchFamily="34" charset="0"/>
              </a:rPr>
              <a:t>smj</a:t>
            </a:r>
            <a:r>
              <a:rPr lang="hr-HR" sz="3600" dirty="0">
                <a:solidFill>
                  <a:srgbClr val="0070C0"/>
                </a:solidFill>
                <a:latin typeface="Arial Rounded MT Bold" panose="020F0704030504030204" pitchFamily="34" charset="0"/>
              </a:rPr>
              <a:t>. </a:t>
            </a:r>
            <a:r>
              <a:rPr lang="hr-HR" sz="3600" dirty="0" smtClean="0">
                <a:solidFill>
                  <a:srgbClr val="0070C0"/>
                </a:solidFill>
                <a:latin typeface="Arial Rounded MT Bold" panose="020F0704030504030204" pitchFamily="34" charset="0"/>
              </a:rPr>
              <a:t>Jedinica parcela i kamp mjesta</a:t>
            </a:r>
            <a:endParaRPr lang="hr-HR" sz="3600" dirty="0">
              <a:solidFill>
                <a:srgbClr val="0070C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hr-HR" sz="2600" u="sng" dirty="0">
                <a:solidFill>
                  <a:schemeClr val="bg1">
                    <a:lumMod val="50000"/>
                  </a:schemeClr>
                </a:solidFill>
                <a:latin typeface="Arial Rounded MT Bold" panose="020F0704030504030204" pitchFamily="34" charset="0"/>
              </a:rPr>
              <a:t>Poduzetnik ima:</a:t>
            </a:r>
          </a:p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hr-HR" sz="2600" dirty="0" smtClean="0">
                <a:solidFill>
                  <a:schemeClr val="bg1">
                    <a:lumMod val="50000"/>
                  </a:schemeClr>
                </a:solidFill>
                <a:latin typeface="Arial Rounded MT Bold" panose="020F0704030504030204" pitchFamily="34" charset="0"/>
              </a:rPr>
              <a:t>100 parcela za goste s vlastitom opremom</a:t>
            </a:r>
            <a:endParaRPr lang="hr-HR" sz="2600" dirty="0">
              <a:solidFill>
                <a:schemeClr val="bg1">
                  <a:lumMod val="50000"/>
                </a:schemeClr>
              </a:solidFill>
              <a:latin typeface="Arial Rounded MT Bold" panose="020F0704030504030204" pitchFamily="34" charset="0"/>
            </a:endParaRPr>
          </a:p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hr-HR" sz="2600" dirty="0">
                <a:solidFill>
                  <a:schemeClr val="bg1">
                    <a:lumMod val="50000"/>
                  </a:schemeClr>
                </a:solidFill>
                <a:latin typeface="Arial Rounded MT Bold" panose="020F0704030504030204" pitchFamily="34" charset="0"/>
              </a:rPr>
              <a:t>5</a:t>
            </a:r>
            <a:r>
              <a:rPr lang="hr-HR" sz="2600" dirty="0" smtClean="0">
                <a:solidFill>
                  <a:schemeClr val="bg1">
                    <a:lumMod val="50000"/>
                  </a:schemeClr>
                </a:solidFill>
                <a:latin typeface="Arial Rounded MT Bold" panose="020F0704030504030204" pitchFamily="34" charset="0"/>
              </a:rPr>
              <a:t>0 parcela </a:t>
            </a:r>
            <a:r>
              <a:rPr lang="hr-HR" sz="2600" dirty="0" smtClean="0">
                <a:solidFill>
                  <a:srgbClr val="FF0000"/>
                </a:solidFill>
                <a:latin typeface="Arial Rounded MT Bold" panose="020F0704030504030204" pitchFamily="34" charset="0"/>
              </a:rPr>
              <a:t>sa MH </a:t>
            </a:r>
            <a:r>
              <a:rPr lang="hr-HR" sz="2600" dirty="0" smtClean="0">
                <a:solidFill>
                  <a:schemeClr val="bg1">
                    <a:lumMod val="50000"/>
                  </a:schemeClr>
                </a:solidFill>
                <a:latin typeface="Arial Rounded MT Bold" panose="020F0704030504030204" pitchFamily="34" charset="0"/>
              </a:rPr>
              <a:t>partnera npr. </a:t>
            </a:r>
            <a:r>
              <a:rPr lang="hr-HR" sz="2600" dirty="0" err="1" smtClean="0">
                <a:solidFill>
                  <a:schemeClr val="bg1">
                    <a:lumMod val="50000"/>
                  </a:schemeClr>
                </a:solidFill>
                <a:latin typeface="Arial Rounded MT Bold" panose="020F0704030504030204" pitchFamily="34" charset="0"/>
              </a:rPr>
              <a:t>Sunlodge</a:t>
            </a:r>
            <a:endParaRPr lang="hr-HR" sz="2600" dirty="0" smtClean="0">
              <a:solidFill>
                <a:schemeClr val="bg1">
                  <a:lumMod val="50000"/>
                </a:schemeClr>
              </a:solidFill>
              <a:latin typeface="Arial Rounded MT Bold" panose="020F0704030504030204" pitchFamily="34" charset="0"/>
            </a:endParaRPr>
          </a:p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hr-HR" sz="2600" dirty="0">
                <a:solidFill>
                  <a:schemeClr val="bg1">
                    <a:lumMod val="50000"/>
                  </a:schemeClr>
                </a:solidFill>
                <a:latin typeface="Arial Rounded MT Bold" panose="020F0704030504030204" pitchFamily="34" charset="0"/>
              </a:rPr>
              <a:t>4</a:t>
            </a:r>
            <a:r>
              <a:rPr lang="hr-HR" sz="2600" dirty="0" smtClean="0">
                <a:solidFill>
                  <a:schemeClr val="bg1">
                    <a:lumMod val="50000"/>
                  </a:schemeClr>
                </a:solidFill>
                <a:latin typeface="Arial Rounded MT Bold" panose="020F0704030504030204" pitchFamily="34" charset="0"/>
              </a:rPr>
              <a:t>0 parcela sa </a:t>
            </a:r>
            <a:r>
              <a:rPr lang="hr-HR" sz="2600" dirty="0" err="1" smtClean="0">
                <a:solidFill>
                  <a:schemeClr val="bg1">
                    <a:lumMod val="50000"/>
                  </a:schemeClr>
                </a:solidFill>
                <a:latin typeface="Arial Rounded MT Bold" panose="020F0704030504030204" pitchFamily="34" charset="0"/>
              </a:rPr>
              <a:t>glamping</a:t>
            </a:r>
            <a:r>
              <a:rPr lang="hr-HR" sz="2600" dirty="0" smtClean="0">
                <a:solidFill>
                  <a:schemeClr val="bg1">
                    <a:lumMod val="5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hr-HR" sz="2600" dirty="0" smtClean="0">
                <a:solidFill>
                  <a:srgbClr val="00B050"/>
                </a:solidFill>
                <a:latin typeface="Arial Rounded MT Bold" panose="020F0704030504030204" pitchFamily="34" charset="0"/>
              </a:rPr>
              <a:t>šatorima</a:t>
            </a:r>
            <a:r>
              <a:rPr lang="hr-HR" sz="2600" dirty="0" smtClean="0">
                <a:solidFill>
                  <a:schemeClr val="bg1">
                    <a:lumMod val="50000"/>
                  </a:schemeClr>
                </a:solidFill>
                <a:latin typeface="Arial Rounded MT Bold" panose="020F0704030504030204" pitchFamily="34" charset="0"/>
              </a:rPr>
              <a:t> partnera npr. </a:t>
            </a:r>
            <a:r>
              <a:rPr lang="hr-HR" sz="2600" dirty="0" err="1" smtClean="0">
                <a:solidFill>
                  <a:schemeClr val="bg1">
                    <a:lumMod val="50000"/>
                  </a:schemeClr>
                </a:solidFill>
                <a:latin typeface="Arial Rounded MT Bold" panose="020F0704030504030204" pitchFamily="34" charset="0"/>
              </a:rPr>
              <a:t>Vecanselect</a:t>
            </a:r>
            <a:endParaRPr lang="hr-HR" sz="2600" dirty="0">
              <a:solidFill>
                <a:schemeClr val="bg1">
                  <a:lumMod val="50000"/>
                </a:schemeClr>
              </a:solidFill>
              <a:latin typeface="Arial Rounded MT Bold" panose="020F0704030504030204" pitchFamily="34" charset="0"/>
            </a:endParaRPr>
          </a:p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hr-HR" sz="2600" dirty="0">
                <a:solidFill>
                  <a:schemeClr val="bg1">
                    <a:lumMod val="50000"/>
                  </a:schemeClr>
                </a:solidFill>
                <a:latin typeface="Arial Rounded MT Bold" panose="020F0704030504030204" pitchFamily="34" charset="0"/>
              </a:rPr>
              <a:t>10 </a:t>
            </a:r>
            <a:r>
              <a:rPr lang="hr-HR" sz="2600" dirty="0" smtClean="0">
                <a:solidFill>
                  <a:srgbClr val="00B050"/>
                </a:solidFill>
                <a:latin typeface="Arial Rounded MT Bold" panose="020F0704030504030204" pitchFamily="34" charset="0"/>
              </a:rPr>
              <a:t>šatora</a:t>
            </a:r>
            <a:r>
              <a:rPr lang="hr-HR" sz="2600" dirty="0" smtClean="0">
                <a:solidFill>
                  <a:schemeClr val="bg1">
                    <a:lumMod val="50000"/>
                  </a:schemeClr>
                </a:solidFill>
                <a:latin typeface="Arial Rounded MT Bold" panose="020F0704030504030204" pitchFamily="34" charset="0"/>
              </a:rPr>
              <a:t> partnera npr. </a:t>
            </a:r>
            <a:r>
              <a:rPr lang="hr-HR" sz="2600" dirty="0" err="1" smtClean="0">
                <a:solidFill>
                  <a:schemeClr val="bg1">
                    <a:lumMod val="50000"/>
                  </a:schemeClr>
                </a:solidFill>
                <a:latin typeface="Arial Rounded MT Bold" panose="020F0704030504030204" pitchFamily="34" charset="0"/>
              </a:rPr>
              <a:t>Roan</a:t>
            </a:r>
            <a:endParaRPr lang="hr-HR" sz="2600" dirty="0" smtClean="0">
              <a:solidFill>
                <a:schemeClr val="bg1">
                  <a:lumMod val="50000"/>
                </a:schemeClr>
              </a:solidFill>
              <a:latin typeface="Arial Rounded MT Bold" panose="020F0704030504030204" pitchFamily="34" charset="0"/>
            </a:endParaRPr>
          </a:p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hr-HR" sz="2600" dirty="0" smtClean="0">
                <a:solidFill>
                  <a:schemeClr val="bg1">
                    <a:lumMod val="50000"/>
                  </a:schemeClr>
                </a:solidFill>
                <a:latin typeface="Arial Rounded MT Bold" panose="020F0704030504030204" pitchFamily="34" charset="0"/>
              </a:rPr>
              <a:t>10 </a:t>
            </a:r>
            <a:r>
              <a:rPr lang="hr-HR" sz="2600" dirty="0" err="1" smtClean="0">
                <a:solidFill>
                  <a:srgbClr val="00B050"/>
                </a:solidFill>
                <a:latin typeface="Arial Rounded MT Bold" panose="020F0704030504030204" pitchFamily="34" charset="0"/>
              </a:rPr>
              <a:t>glamping</a:t>
            </a:r>
            <a:r>
              <a:rPr lang="hr-HR" sz="2600" dirty="0" smtClean="0">
                <a:solidFill>
                  <a:srgbClr val="00B050"/>
                </a:solidFill>
                <a:latin typeface="Arial Rounded MT Bold" panose="020F0704030504030204" pitchFamily="34" charset="0"/>
              </a:rPr>
              <a:t> šatora </a:t>
            </a:r>
            <a:r>
              <a:rPr lang="hr-HR" sz="2600" dirty="0" smtClean="0">
                <a:solidFill>
                  <a:schemeClr val="bg1">
                    <a:lumMod val="50000"/>
                  </a:schemeClr>
                </a:solidFill>
                <a:latin typeface="Arial Rounded MT Bold" panose="020F0704030504030204" pitchFamily="34" charset="0"/>
              </a:rPr>
              <a:t>koje sam iznajmljuje</a:t>
            </a:r>
          </a:p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hr-HR" sz="2600" dirty="0" smtClean="0">
                <a:solidFill>
                  <a:schemeClr val="bg1">
                    <a:lumMod val="50000"/>
                  </a:schemeClr>
                </a:solidFill>
                <a:latin typeface="Arial Rounded MT Bold" panose="020F0704030504030204" pitchFamily="34" charset="0"/>
              </a:rPr>
              <a:t>50 </a:t>
            </a:r>
            <a:r>
              <a:rPr lang="hr-HR" sz="2600" dirty="0" smtClean="0">
                <a:solidFill>
                  <a:srgbClr val="7030A0"/>
                </a:solidFill>
                <a:latin typeface="Arial Rounded MT Bold" panose="020F0704030504030204" pitchFamily="34" charset="0"/>
              </a:rPr>
              <a:t>karavana</a:t>
            </a:r>
            <a:r>
              <a:rPr lang="hr-HR" sz="2600" dirty="0" smtClean="0">
                <a:solidFill>
                  <a:schemeClr val="bg1">
                    <a:lumMod val="50000"/>
                  </a:schemeClr>
                </a:solidFill>
                <a:latin typeface="Arial Rounded MT Bold" panose="020F0704030504030204" pitchFamily="34" charset="0"/>
              </a:rPr>
              <a:t> obitelji</a:t>
            </a:r>
          </a:p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hr-HR" sz="2600" dirty="0" smtClean="0">
                <a:solidFill>
                  <a:schemeClr val="bg1">
                    <a:lumMod val="50000"/>
                  </a:schemeClr>
                </a:solidFill>
                <a:latin typeface="Arial Rounded MT Bold" panose="020F0704030504030204" pitchFamily="34" charset="0"/>
              </a:rPr>
              <a:t>20 </a:t>
            </a:r>
            <a:r>
              <a:rPr lang="hr-HR" sz="2600" dirty="0" smtClean="0">
                <a:solidFill>
                  <a:srgbClr val="7030A0"/>
                </a:solidFill>
                <a:latin typeface="Arial Rounded MT Bold" panose="020F0704030504030204" pitchFamily="34" charset="0"/>
              </a:rPr>
              <a:t>karavana</a:t>
            </a:r>
            <a:r>
              <a:rPr lang="hr-HR" sz="2600" dirty="0" smtClean="0">
                <a:solidFill>
                  <a:schemeClr val="bg1">
                    <a:lumMod val="50000"/>
                  </a:schemeClr>
                </a:solidFill>
                <a:latin typeface="Arial Rounded MT Bold" panose="020F0704030504030204" pitchFamily="34" charset="0"/>
              </a:rPr>
              <a:t> od tvrtki iz Slovenije</a:t>
            </a:r>
          </a:p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hr-HR" sz="2600" dirty="0" smtClean="0">
                <a:solidFill>
                  <a:schemeClr val="bg1">
                    <a:lumMod val="50000"/>
                  </a:schemeClr>
                </a:solidFill>
                <a:latin typeface="Arial Rounded MT Bold" panose="020F0704030504030204" pitchFamily="34" charset="0"/>
              </a:rPr>
              <a:t>20 </a:t>
            </a:r>
            <a:r>
              <a:rPr lang="hr-HR" sz="2600" dirty="0" smtClean="0">
                <a:solidFill>
                  <a:srgbClr val="FF0000"/>
                </a:solidFill>
                <a:latin typeface="Arial Rounded MT Bold" panose="020F0704030504030204" pitchFamily="34" charset="0"/>
              </a:rPr>
              <a:t>MH</a:t>
            </a:r>
            <a:r>
              <a:rPr lang="hr-HR" sz="2600" dirty="0" smtClean="0">
                <a:solidFill>
                  <a:schemeClr val="bg1">
                    <a:lumMod val="50000"/>
                  </a:schemeClr>
                </a:solidFill>
                <a:latin typeface="Arial Rounded MT Bold" panose="020F0704030504030204" pitchFamily="34" charset="0"/>
              </a:rPr>
              <a:t> od paušala obitelji</a:t>
            </a:r>
          </a:p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hr-HR" sz="2600" dirty="0" smtClean="0">
                <a:solidFill>
                  <a:schemeClr val="bg1">
                    <a:lumMod val="50000"/>
                  </a:schemeClr>
                </a:solidFill>
                <a:latin typeface="Arial Rounded MT Bold" panose="020F0704030504030204" pitchFamily="34" charset="0"/>
              </a:rPr>
              <a:t>10 </a:t>
            </a:r>
            <a:r>
              <a:rPr lang="hr-HR" sz="2600" dirty="0" smtClean="0">
                <a:solidFill>
                  <a:srgbClr val="FF0000"/>
                </a:solidFill>
                <a:latin typeface="Arial Rounded MT Bold" panose="020F0704030504030204" pitchFamily="34" charset="0"/>
              </a:rPr>
              <a:t>MH</a:t>
            </a:r>
            <a:r>
              <a:rPr lang="hr-HR" sz="2600" dirty="0" smtClean="0">
                <a:solidFill>
                  <a:schemeClr val="bg1">
                    <a:lumMod val="50000"/>
                  </a:schemeClr>
                </a:solidFill>
                <a:latin typeface="Arial Rounded MT Bold" panose="020F0704030504030204" pitchFamily="34" charset="0"/>
              </a:rPr>
              <a:t> paušala tvrtki iz Zagreba</a:t>
            </a:r>
          </a:p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hr-HR" sz="2600" dirty="0" smtClean="0">
                <a:solidFill>
                  <a:schemeClr val="bg1">
                    <a:lumMod val="50000"/>
                  </a:schemeClr>
                </a:solidFill>
                <a:latin typeface="Arial Rounded MT Bold" panose="020F0704030504030204" pitchFamily="34" charset="0"/>
              </a:rPr>
              <a:t>100 kamp mjesta </a:t>
            </a:r>
            <a:endParaRPr lang="hr-HR" sz="2600" dirty="0">
              <a:solidFill>
                <a:schemeClr val="bg1">
                  <a:lumMod val="50000"/>
                </a:schemeClr>
              </a:solidFill>
              <a:latin typeface="Arial Rounded MT Bold" panose="020F0704030504030204" pitchFamily="34" charset="0"/>
            </a:endParaRPr>
          </a:p>
          <a:p>
            <a:pPr marL="0" lvl="1" indent="0">
              <a:buNone/>
            </a:pPr>
            <a:endParaRPr lang="hr-HR" sz="2600" dirty="0">
              <a:solidFill>
                <a:schemeClr val="bg1">
                  <a:lumMod val="50000"/>
                </a:schemeClr>
              </a:solidFill>
              <a:latin typeface="Arial Rounded MT Bold" panose="020F0704030504030204" pitchFamily="34" charset="0"/>
            </a:endParaRPr>
          </a:p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hr-HR" sz="2600" dirty="0">
                <a:solidFill>
                  <a:schemeClr val="bg1">
                    <a:lumMod val="50000"/>
                  </a:schemeClr>
                </a:solidFill>
                <a:latin typeface="Arial Rounded MT Bold" panose="020F0704030504030204" pitchFamily="34" charset="0"/>
              </a:rPr>
              <a:t>UKUPNI KAPACITET </a:t>
            </a:r>
            <a:r>
              <a:rPr lang="hr-HR" sz="2600" dirty="0" smtClean="0">
                <a:solidFill>
                  <a:schemeClr val="bg1">
                    <a:lumMod val="50000"/>
                  </a:schemeClr>
                </a:solidFill>
                <a:latin typeface="Arial Rounded MT Bold" panose="020F0704030504030204" pitchFamily="34" charset="0"/>
              </a:rPr>
              <a:t> ___________?</a:t>
            </a:r>
          </a:p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hr-HR" sz="2600" dirty="0" smtClean="0">
                <a:solidFill>
                  <a:schemeClr val="bg1">
                    <a:lumMod val="50000"/>
                  </a:schemeClr>
                </a:solidFill>
                <a:latin typeface="Arial Rounded MT Bold" panose="020F0704030504030204" pitchFamily="34" charset="0"/>
              </a:rPr>
              <a:t>Parcela?</a:t>
            </a:r>
          </a:p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hr-HR" sz="2600" dirty="0" smtClean="0">
                <a:solidFill>
                  <a:schemeClr val="bg1">
                    <a:lumMod val="50000"/>
                  </a:schemeClr>
                </a:solidFill>
                <a:latin typeface="Arial Rounded MT Bold" panose="020F0704030504030204" pitchFamily="34" charset="0"/>
              </a:rPr>
              <a:t>Kamp mjesta</a:t>
            </a:r>
            <a:endParaRPr lang="hr-HR" sz="2600" dirty="0">
              <a:solidFill>
                <a:schemeClr val="bg1">
                  <a:lumMod val="50000"/>
                </a:schemeClr>
              </a:solidFill>
              <a:latin typeface="Arial Rounded MT Bold" panose="020F0704030504030204" pitchFamily="34" charset="0"/>
            </a:endParaRPr>
          </a:p>
          <a:p>
            <a:pPr marL="457200" lvl="1" indent="0">
              <a:buNone/>
            </a:pPr>
            <a:endParaRPr lang="hr-HR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68" t="55041" r="32419" b="15195"/>
          <a:stretch/>
        </p:blipFill>
        <p:spPr bwMode="auto">
          <a:xfrm>
            <a:off x="7164288" y="6115608"/>
            <a:ext cx="1455786" cy="7124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811316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hr-HR" sz="3600" dirty="0" smtClean="0">
                <a:solidFill>
                  <a:srgbClr val="0070C0"/>
                </a:solidFill>
                <a:latin typeface="Arial Rounded MT Bold" panose="020F0704030504030204" pitchFamily="34" charset="0"/>
              </a:rPr>
              <a:t>Vježba: Broj raspoloživih </a:t>
            </a:r>
            <a:r>
              <a:rPr lang="hr-HR" sz="3600" dirty="0" err="1" smtClean="0">
                <a:solidFill>
                  <a:srgbClr val="0070C0"/>
                </a:solidFill>
                <a:latin typeface="Arial Rounded MT Bold" panose="020F0704030504030204" pitchFamily="34" charset="0"/>
              </a:rPr>
              <a:t>smj</a:t>
            </a:r>
            <a:r>
              <a:rPr lang="hr-HR" sz="3600" dirty="0" smtClean="0">
                <a:solidFill>
                  <a:srgbClr val="0070C0"/>
                </a:solidFill>
                <a:latin typeface="Arial Rounded MT Bold" panose="020F0704030504030204" pitchFamily="34" charset="0"/>
              </a:rPr>
              <a:t>. </a:t>
            </a:r>
            <a:r>
              <a:rPr lang="hr-HR" sz="3600" dirty="0">
                <a:solidFill>
                  <a:srgbClr val="0070C0"/>
                </a:solidFill>
                <a:latin typeface="Arial Rounded MT Bold" panose="020F0704030504030204" pitchFamily="34" charset="0"/>
              </a:rPr>
              <a:t>j</a:t>
            </a:r>
            <a:r>
              <a:rPr lang="hr-HR" sz="3600" dirty="0" smtClean="0">
                <a:solidFill>
                  <a:srgbClr val="0070C0"/>
                </a:solidFill>
                <a:latin typeface="Arial Rounded MT Bold" panose="020F0704030504030204" pitchFamily="34" charset="0"/>
              </a:rPr>
              <a:t>edinica u slučaju nerealnog broja kamp mjesta</a:t>
            </a:r>
            <a:endParaRPr lang="hr-HR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32856"/>
            <a:ext cx="8229600" cy="3993307"/>
          </a:xfrm>
        </p:spPr>
        <p:txBody>
          <a:bodyPr>
            <a:normAutofit/>
          </a:bodyPr>
          <a:lstStyle/>
          <a:p>
            <a:pPr marL="342900" lvl="1" indent="-34290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hr-HR" sz="2000" dirty="0">
                <a:solidFill>
                  <a:schemeClr val="bg1">
                    <a:lumMod val="50000"/>
                  </a:schemeClr>
                </a:solidFill>
                <a:latin typeface="Arial Rounded MT Bold" panose="020F0704030504030204" pitchFamily="34" charset="0"/>
              </a:rPr>
              <a:t>U prethodnom primjeru broj </a:t>
            </a:r>
            <a:r>
              <a:rPr lang="hr-HR" sz="2000" dirty="0" err="1">
                <a:solidFill>
                  <a:schemeClr val="bg1">
                    <a:lumMod val="50000"/>
                  </a:schemeClr>
                </a:solidFill>
                <a:latin typeface="Arial Rounded MT Bold" panose="020F0704030504030204" pitchFamily="34" charset="0"/>
              </a:rPr>
              <a:t>smj</a:t>
            </a:r>
            <a:r>
              <a:rPr lang="hr-HR" sz="2000" dirty="0">
                <a:solidFill>
                  <a:schemeClr val="bg1">
                    <a:lumMod val="50000"/>
                  </a:schemeClr>
                </a:solidFill>
                <a:latin typeface="Arial Rounded MT Bold" panose="020F0704030504030204" pitchFamily="34" charset="0"/>
              </a:rPr>
              <a:t>. Jedinica bio bi 300</a:t>
            </a:r>
          </a:p>
          <a:p>
            <a:pPr marL="342900" lvl="1" indent="-34290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hr-HR" sz="2000" dirty="0">
                <a:solidFill>
                  <a:schemeClr val="bg1">
                    <a:lumMod val="50000"/>
                  </a:schemeClr>
                </a:solidFill>
                <a:latin typeface="Arial Rounded MT Bold" panose="020F0704030504030204" pitchFamily="34" charset="0"/>
              </a:rPr>
              <a:t>To pretpostavlja da kamp ima u špici sezone </a:t>
            </a:r>
            <a:r>
              <a:rPr lang="hr-HR" sz="2000" dirty="0" err="1">
                <a:solidFill>
                  <a:schemeClr val="bg1">
                    <a:lumMod val="50000"/>
                  </a:schemeClr>
                </a:solidFill>
                <a:latin typeface="Arial Rounded MT Bold" panose="020F0704030504030204" pitchFamily="34" charset="0"/>
              </a:rPr>
              <a:t>cca</a:t>
            </a:r>
            <a:r>
              <a:rPr lang="hr-HR" sz="2000" dirty="0">
                <a:solidFill>
                  <a:schemeClr val="bg1">
                    <a:lumMod val="50000"/>
                  </a:schemeClr>
                </a:solidFill>
                <a:latin typeface="Arial Rounded MT Bold" panose="020F0704030504030204" pitchFamily="34" charset="0"/>
              </a:rPr>
              <a:t> 900 gostiju</a:t>
            </a:r>
          </a:p>
          <a:p>
            <a:pPr marL="342900" lvl="1" indent="-34290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hr-HR" sz="2000" dirty="0">
                <a:solidFill>
                  <a:schemeClr val="bg1">
                    <a:lumMod val="50000"/>
                  </a:schemeClr>
                </a:solidFill>
                <a:latin typeface="Arial Rounded MT Bold" panose="020F0704030504030204" pitchFamily="34" charset="0"/>
              </a:rPr>
              <a:t>Ukoliko je u zadnje 3 godine kamp imao prosječno 1500 gostiju u špici sezone proizlazi da ima 200 kamp mjesta a ne 100</a:t>
            </a:r>
            <a:r>
              <a:rPr lang="hr-HR" sz="2000" dirty="0" smtClean="0">
                <a:solidFill>
                  <a:schemeClr val="bg1">
                    <a:lumMod val="50000"/>
                  </a:schemeClr>
                </a:solidFill>
                <a:latin typeface="Arial Rounded MT Bold" panose="020F0704030504030204" pitchFamily="34" charset="0"/>
              </a:rPr>
              <a:t>:</a:t>
            </a:r>
          </a:p>
          <a:p>
            <a:pPr marL="342900" lvl="1" indent="-342900">
              <a:lnSpc>
                <a:spcPct val="80000"/>
              </a:lnSpc>
              <a:buFont typeface="Arial" panose="020B0604020202020204" pitchFamily="34" charset="0"/>
              <a:buChar char="•"/>
            </a:pPr>
            <a:endParaRPr lang="hr-HR" sz="2000" dirty="0">
              <a:solidFill>
                <a:schemeClr val="bg1">
                  <a:lumMod val="50000"/>
                </a:schemeClr>
              </a:solidFill>
              <a:latin typeface="Arial Rounded MT Bold" panose="020F0704030504030204" pitchFamily="34" charset="0"/>
            </a:endParaRPr>
          </a:p>
          <a:p>
            <a:pPr marL="742950" lvl="2" indent="-342900">
              <a:lnSpc>
                <a:spcPct val="80000"/>
              </a:lnSpc>
            </a:pPr>
            <a:r>
              <a:rPr lang="hr-HR" sz="1600" dirty="0" smtClean="0">
                <a:solidFill>
                  <a:schemeClr val="bg1">
                    <a:lumMod val="50000"/>
                  </a:schemeClr>
                </a:solidFill>
                <a:latin typeface="Arial Rounded MT Bold" panose="020F0704030504030204" pitchFamily="34" charset="0"/>
              </a:rPr>
              <a:t>Prosječni broj gostiju na SJ:  1500 gostiju</a:t>
            </a:r>
          </a:p>
          <a:p>
            <a:pPr marL="742950" lvl="2" indent="-342900">
              <a:lnSpc>
                <a:spcPct val="80000"/>
              </a:lnSpc>
            </a:pPr>
            <a:r>
              <a:rPr lang="hr-HR" sz="1600" dirty="0" smtClean="0">
                <a:solidFill>
                  <a:schemeClr val="bg1">
                    <a:lumMod val="50000"/>
                  </a:schemeClr>
                </a:solidFill>
                <a:latin typeface="Arial Rounded MT Bold" panose="020F0704030504030204" pitchFamily="34" charset="0"/>
              </a:rPr>
              <a:t>Na parcelama i u paušalu : 300 x 3 osobe = 900 gostiju</a:t>
            </a:r>
            <a:endParaRPr lang="hr-HR" sz="1600" dirty="0">
              <a:solidFill>
                <a:schemeClr val="bg1">
                  <a:lumMod val="50000"/>
                </a:schemeClr>
              </a:solidFill>
              <a:latin typeface="Arial Rounded MT Bold" panose="020F0704030504030204" pitchFamily="34" charset="0"/>
            </a:endParaRPr>
          </a:p>
          <a:p>
            <a:pPr marL="742950" lvl="2" indent="-342900">
              <a:lnSpc>
                <a:spcPct val="80000"/>
              </a:lnSpc>
            </a:pPr>
            <a:r>
              <a:rPr lang="hr-HR" sz="1600" dirty="0" smtClean="0">
                <a:solidFill>
                  <a:schemeClr val="bg1">
                    <a:lumMod val="50000"/>
                  </a:schemeClr>
                </a:solidFill>
                <a:latin typeface="Arial Rounded MT Bold" panose="020F0704030504030204" pitchFamily="34" charset="0"/>
              </a:rPr>
              <a:t>1500 – 900 = 600</a:t>
            </a:r>
          </a:p>
          <a:p>
            <a:pPr marL="742950" lvl="2" indent="-342900">
              <a:lnSpc>
                <a:spcPct val="80000"/>
              </a:lnSpc>
            </a:pPr>
            <a:r>
              <a:rPr lang="hr-HR" sz="1600" dirty="0" smtClean="0">
                <a:solidFill>
                  <a:schemeClr val="bg1">
                    <a:lumMod val="50000"/>
                  </a:schemeClr>
                </a:solidFill>
                <a:latin typeface="Arial Rounded MT Bold" panose="020F0704030504030204" pitchFamily="34" charset="0"/>
              </a:rPr>
              <a:t>600/3 osobe = 200 kamp mjesta</a:t>
            </a:r>
          </a:p>
          <a:p>
            <a:pPr marL="742950" lvl="2" indent="-342900">
              <a:lnSpc>
                <a:spcPct val="80000"/>
              </a:lnSpc>
            </a:pPr>
            <a:endParaRPr lang="hr-HR" sz="1600" dirty="0">
              <a:solidFill>
                <a:schemeClr val="bg1">
                  <a:lumMod val="50000"/>
                </a:schemeClr>
              </a:solidFill>
              <a:latin typeface="Arial Rounded MT Bold" panose="020F0704030504030204" pitchFamily="34" charset="0"/>
            </a:endParaRPr>
          </a:p>
          <a:p>
            <a:pPr marL="742950" lvl="2" indent="-342900">
              <a:lnSpc>
                <a:spcPct val="80000"/>
              </a:lnSpc>
            </a:pPr>
            <a:endParaRPr lang="hr-HR" sz="1600" dirty="0" smtClean="0">
              <a:solidFill>
                <a:schemeClr val="bg1">
                  <a:lumMod val="50000"/>
                </a:schemeClr>
              </a:solidFill>
              <a:latin typeface="Arial Rounded MT Bold" panose="020F0704030504030204" pitchFamily="34" charset="0"/>
            </a:endParaRPr>
          </a:p>
          <a:p>
            <a:pPr marL="742950" lvl="2" indent="-342900">
              <a:lnSpc>
                <a:spcPct val="80000"/>
              </a:lnSpc>
            </a:pPr>
            <a:r>
              <a:rPr lang="hr-HR" sz="1600" dirty="0" smtClean="0">
                <a:solidFill>
                  <a:schemeClr val="bg1">
                    <a:lumMod val="50000"/>
                  </a:schemeClr>
                </a:solidFill>
                <a:latin typeface="Arial Rounded MT Bold" panose="020F0704030504030204" pitchFamily="34" charset="0"/>
              </a:rPr>
              <a:t>Poduzetnik će unijeti 300 parcela + 200 kamp mjesta = 500 SJ</a:t>
            </a:r>
            <a:endParaRPr lang="hr-HR" sz="1600" dirty="0">
              <a:solidFill>
                <a:schemeClr val="bg1">
                  <a:lumMod val="50000"/>
                </a:schemeClr>
              </a:solidFill>
              <a:latin typeface="Arial Rounded MT Bold" panose="020F0704030504030204" pitchFamily="34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68" t="55041" r="32419" b="15195"/>
          <a:stretch/>
        </p:blipFill>
        <p:spPr bwMode="auto">
          <a:xfrm>
            <a:off x="7164288" y="6115608"/>
            <a:ext cx="1455786" cy="7124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104969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sz="3600" dirty="0">
                <a:solidFill>
                  <a:srgbClr val="0070C0"/>
                </a:solidFill>
                <a:latin typeface="Arial Rounded MT Bold" panose="020F0704030504030204" pitchFamily="34" charset="0"/>
              </a:rPr>
              <a:t>Unos paušala</a:t>
            </a:r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07" t="37306" r="51790" b="29645"/>
          <a:stretch/>
        </p:blipFill>
        <p:spPr bwMode="auto">
          <a:xfrm>
            <a:off x="467544" y="1412776"/>
            <a:ext cx="7776864" cy="2520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83568" y="4221088"/>
            <a:ext cx="7704856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1" indent="-342900">
              <a:lnSpc>
                <a:spcPct val="8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hr-HR" sz="2000" dirty="0">
                <a:solidFill>
                  <a:srgbClr val="FF0000"/>
                </a:solidFill>
                <a:latin typeface="Arial Rounded MT Bold" panose="020F0704030504030204" pitchFamily="34" charset="0"/>
              </a:rPr>
              <a:t>Od ukupnog </a:t>
            </a:r>
            <a:r>
              <a:rPr lang="hr-HR" sz="2000" dirty="0" smtClean="0">
                <a:solidFill>
                  <a:srgbClr val="FF0000"/>
                </a:solidFill>
                <a:latin typeface="Arial Rounded MT Bold" panose="020F0704030504030204" pitchFamily="34" charset="0"/>
              </a:rPr>
              <a:t>broja SJ </a:t>
            </a:r>
            <a:r>
              <a:rPr lang="hr-HR" sz="2000" dirty="0">
                <a:solidFill>
                  <a:schemeClr val="bg1">
                    <a:lumMod val="50000"/>
                  </a:schemeClr>
                </a:solidFill>
                <a:latin typeface="Arial Rounded MT Bold" panose="020F0704030504030204" pitchFamily="34" charset="0"/>
              </a:rPr>
              <a:t>unesite brojeve pojedinih vrsta smještajnih objekata koje zauzimaju te osnovne smještajne jedinice:</a:t>
            </a:r>
          </a:p>
          <a:p>
            <a:pPr marL="800100" lvl="2" indent="-342900">
              <a:lnSpc>
                <a:spcPct val="8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FF0000"/>
                </a:solidFill>
                <a:latin typeface="Arial Rounded MT Bold" panose="020F0704030504030204" pitchFamily="34" charset="0"/>
              </a:rPr>
              <a:t>BROJ MOBILNIH KUĆICA PARTNERA/ TVRTKI / OBITELJI </a:t>
            </a:r>
            <a:endParaRPr lang="hr-HR" sz="2000" dirty="0">
              <a:solidFill>
                <a:srgbClr val="FF0000"/>
              </a:solidFill>
              <a:latin typeface="Arial Rounded MT Bold" panose="020F0704030504030204" pitchFamily="34" charset="0"/>
            </a:endParaRPr>
          </a:p>
          <a:p>
            <a:pPr marL="800100" lvl="2" indent="-342900">
              <a:lnSpc>
                <a:spcPct val="8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7030A0"/>
                </a:solidFill>
                <a:latin typeface="Arial Rounded MT Bold" panose="020F0704030504030204" pitchFamily="34" charset="0"/>
              </a:rPr>
              <a:t>BROJ KARAVANA PARTNERA / TVRTKI / OBITELJI </a:t>
            </a:r>
            <a:endParaRPr lang="hr-HR" sz="2000" dirty="0">
              <a:solidFill>
                <a:srgbClr val="7030A0"/>
              </a:solidFill>
              <a:latin typeface="Arial Rounded MT Bold" panose="020F0704030504030204" pitchFamily="34" charset="0"/>
            </a:endParaRPr>
          </a:p>
          <a:p>
            <a:pPr marL="800100" lvl="2" indent="-342900">
              <a:lnSpc>
                <a:spcPct val="8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B050"/>
                </a:solidFill>
                <a:latin typeface="Arial Rounded MT Bold" panose="020F0704030504030204" pitchFamily="34" charset="0"/>
              </a:rPr>
              <a:t>BROJ ŠATORA PARTNERA / TVRTKI  / OBITELJI  </a:t>
            </a:r>
            <a:endParaRPr lang="hr-HR" sz="2000" dirty="0">
              <a:solidFill>
                <a:srgbClr val="00B050"/>
              </a:solidFill>
              <a:latin typeface="Arial Rounded MT Bold" panose="020F0704030504030204" pitchFamily="34" charset="0"/>
            </a:endParaRPr>
          </a:p>
          <a:p>
            <a:endParaRPr lang="hr-HR" dirty="0">
              <a:solidFill>
                <a:srgbClr val="00B050"/>
              </a:solidFill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68" t="55041" r="32419" b="15195"/>
          <a:stretch/>
        </p:blipFill>
        <p:spPr bwMode="auto">
          <a:xfrm>
            <a:off x="7164288" y="6115608"/>
            <a:ext cx="1455786" cy="7124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65517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sz="3600" b="1" dirty="0" smtClean="0">
                <a:solidFill>
                  <a:srgbClr val="0070C0"/>
                </a:solidFill>
                <a:latin typeface="Arial Rounded MT Bold" panose="020F0704030504030204" pitchFamily="34" charset="0"/>
              </a:rPr>
              <a:t>B) UNOS MJESEČNIH PODATAKA</a:t>
            </a:r>
            <a:endParaRPr lang="hr-HR" sz="3600" b="1" dirty="0">
              <a:solidFill>
                <a:srgbClr val="0070C0"/>
              </a:solidFill>
              <a:latin typeface="Arial Rounded MT Bold" panose="020F0704030504030204" pitchFamily="34" charset="0"/>
            </a:endParaRPr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19" t="35356" r="21994" b="16300"/>
          <a:stretch/>
        </p:blipFill>
        <p:spPr bwMode="auto">
          <a:xfrm>
            <a:off x="755576" y="1628801"/>
            <a:ext cx="7537022" cy="27363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68" t="55041" r="32419" b="15195"/>
          <a:stretch/>
        </p:blipFill>
        <p:spPr bwMode="auto">
          <a:xfrm>
            <a:off x="7164288" y="6115608"/>
            <a:ext cx="1455786" cy="7124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88560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hr-HR" sz="3600" b="1" dirty="0" smtClean="0">
                <a:solidFill>
                  <a:srgbClr val="0070C0"/>
                </a:solidFill>
              </a:rPr>
              <a:t>Odabir godine/mjeseca i unos mjesečnih podataka</a:t>
            </a:r>
            <a:endParaRPr lang="hr-HR" sz="3600" b="1" dirty="0">
              <a:solidFill>
                <a:srgbClr val="0070C0"/>
              </a:solidFill>
            </a:endParaRPr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71" t="31027" r="59526" b="42124"/>
          <a:stretch/>
        </p:blipFill>
        <p:spPr bwMode="auto">
          <a:xfrm>
            <a:off x="539552" y="1484784"/>
            <a:ext cx="2634885" cy="41866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4283968" y="3105835"/>
            <a:ext cx="4572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hr-HR" b="1" u="sng" dirty="0" smtClean="0">
                <a:solidFill>
                  <a:srgbClr val="FF0000"/>
                </a:solidFill>
                <a:latin typeface="Arial Rounded MT Bold" panose="020F0704030504030204" pitchFamily="34" charset="0"/>
              </a:rPr>
              <a:t>Godina:   </a:t>
            </a:r>
          </a:p>
          <a:p>
            <a:endParaRPr lang="hr-HR" b="1" u="sng" dirty="0" smtClean="0">
              <a:solidFill>
                <a:srgbClr val="FF0000"/>
              </a:solidFill>
              <a:latin typeface="Arial Rounded MT Bold" panose="020F0704030504030204" pitchFamily="34" charset="0"/>
            </a:endParaRPr>
          </a:p>
          <a:p>
            <a:r>
              <a:rPr lang="hr-HR" b="1" u="sng" dirty="0" smtClean="0">
                <a:solidFill>
                  <a:srgbClr val="FF0000"/>
                </a:solidFill>
                <a:latin typeface="Arial Rounded MT Bold" panose="020F0704030504030204" pitchFamily="34" charset="0"/>
              </a:rPr>
              <a:t>Mjesec:</a:t>
            </a:r>
          </a:p>
          <a:p>
            <a:r>
              <a:rPr lang="hr-HR" b="1" u="sng" dirty="0" smtClean="0">
                <a:solidFill>
                  <a:srgbClr val="FF0000"/>
                </a:solidFill>
                <a:latin typeface="Arial Rounded MT Bold" panose="020F0704030504030204" pitchFamily="34" charset="0"/>
              </a:rPr>
              <a:t> </a:t>
            </a:r>
          </a:p>
          <a:p>
            <a:r>
              <a:rPr lang="hr-HR" b="1" u="sng" dirty="0" smtClean="0">
                <a:solidFill>
                  <a:srgbClr val="FF0000"/>
                </a:solidFill>
                <a:latin typeface="Arial Rounded MT Bold" panose="020F0704030504030204" pitchFamily="34" charset="0"/>
              </a:rPr>
              <a:t>RADNI DANI</a:t>
            </a:r>
            <a:r>
              <a:rPr lang="hr-HR" b="1" dirty="0" smtClean="0">
                <a:latin typeface="Arial Rounded MT Bold" panose="020F0704030504030204" pitchFamily="34" charset="0"/>
              </a:rPr>
              <a:t>: </a:t>
            </a:r>
            <a:r>
              <a:rPr lang="hr-HR" dirty="0" smtClean="0">
                <a:solidFill>
                  <a:schemeClr val="bg1">
                    <a:lumMod val="50000"/>
                  </a:schemeClr>
                </a:solidFill>
                <a:latin typeface="Arial Rounded MT Bold" panose="020F0704030504030204" pitchFamily="34" charset="0"/>
              </a:rPr>
              <a:t>Unijeti broj otvorenih dana u mjesecu za koji se unose podaci</a:t>
            </a:r>
            <a:endParaRPr lang="hr-HR" dirty="0">
              <a:solidFill>
                <a:schemeClr val="bg1">
                  <a:lumMod val="50000"/>
                </a:schemeClr>
              </a:solidFill>
              <a:latin typeface="Arial Rounded MT Bold" panose="020F0704030504030204" pitchFamily="34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68" t="55041" r="32419" b="15195"/>
          <a:stretch/>
        </p:blipFill>
        <p:spPr bwMode="auto">
          <a:xfrm>
            <a:off x="7164288" y="6115608"/>
            <a:ext cx="1455786" cy="7124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8663380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r-HR" sz="3600" b="1" dirty="0">
                <a:solidFill>
                  <a:srgbClr val="0070C0"/>
                </a:solidFill>
              </a:rPr>
              <a:t>Zauzeti </a:t>
            </a:r>
            <a:r>
              <a:rPr lang="hr-HR" sz="3600" b="1" dirty="0" smtClean="0">
                <a:solidFill>
                  <a:srgbClr val="0070C0"/>
                </a:solidFill>
              </a:rPr>
              <a:t>kapacitet – broj zauzetih smještajnih jedinica  u mjesecu</a:t>
            </a:r>
            <a:endParaRPr lang="hr-HR" sz="3600" b="1" dirty="0">
              <a:solidFill>
                <a:srgbClr val="0070C0"/>
              </a:solidFill>
            </a:endParaRPr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71" t="31027" r="58067" b="36866"/>
          <a:stretch/>
        </p:blipFill>
        <p:spPr bwMode="auto">
          <a:xfrm>
            <a:off x="457200" y="1484784"/>
            <a:ext cx="2808514" cy="4176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476735" y="1225689"/>
            <a:ext cx="5184576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b="1" dirty="0" smtClean="0">
                <a:solidFill>
                  <a:srgbClr val="FF0000"/>
                </a:solidFill>
                <a:latin typeface="Arial Rounded MT Bold" panose="020F0704030504030204" pitchFamily="34" charset="0"/>
              </a:rPr>
              <a:t>ZAUZETI </a:t>
            </a:r>
            <a:r>
              <a:rPr lang="hr-HR" b="1" dirty="0">
                <a:solidFill>
                  <a:srgbClr val="FF0000"/>
                </a:solidFill>
                <a:latin typeface="Arial Rounded MT Bold" panose="020F0704030504030204" pitchFamily="34" charset="0"/>
              </a:rPr>
              <a:t>VLASTITI SMJEŠTAJNI OBJEKTI ZA NAJAM (mobilne kućice i ostali objekti)</a:t>
            </a:r>
            <a:endParaRPr lang="hr-HR" dirty="0">
              <a:solidFill>
                <a:srgbClr val="FF0000"/>
              </a:solidFill>
              <a:latin typeface="Arial Rounded MT Bold" panose="020F0704030504030204" pitchFamily="34" charset="0"/>
            </a:endParaRPr>
          </a:p>
          <a:p>
            <a:pPr marL="285750" indent="-285750">
              <a:buFontTx/>
              <a:buChar char="-"/>
            </a:pPr>
            <a:r>
              <a:rPr lang="hr-HR" dirty="0" smtClean="0">
                <a:solidFill>
                  <a:schemeClr val="bg1">
                    <a:lumMod val="50000"/>
                  </a:schemeClr>
                </a:solidFill>
                <a:latin typeface="Arial Rounded MT Bold" panose="020F0704030504030204" pitchFamily="34" charset="0"/>
              </a:rPr>
              <a:t>Unijeti </a:t>
            </a:r>
            <a:r>
              <a:rPr lang="hr-HR" dirty="0">
                <a:solidFill>
                  <a:schemeClr val="bg1">
                    <a:lumMod val="50000"/>
                  </a:schemeClr>
                </a:solidFill>
                <a:latin typeface="Arial Rounded MT Bold" panose="020F0704030504030204" pitchFamily="34" charset="0"/>
              </a:rPr>
              <a:t>ukupan broj zauzetih vlastitih smještajnih objekata za najam </a:t>
            </a:r>
            <a:endParaRPr lang="hr-HR" dirty="0" smtClean="0">
              <a:solidFill>
                <a:schemeClr val="bg1">
                  <a:lumMod val="50000"/>
                </a:schemeClr>
              </a:solidFill>
              <a:latin typeface="Arial Rounded MT Bold" panose="020F0704030504030204" pitchFamily="34" charset="0"/>
            </a:endParaRPr>
          </a:p>
          <a:p>
            <a:pPr marL="285750" indent="-285750">
              <a:buFontTx/>
              <a:buChar char="-"/>
            </a:pPr>
            <a:r>
              <a:rPr lang="hr-HR" dirty="0" smtClean="0">
                <a:solidFill>
                  <a:schemeClr val="bg1">
                    <a:lumMod val="50000"/>
                  </a:schemeClr>
                </a:solidFill>
                <a:latin typeface="Arial Rounded MT Bold" panose="020F0704030504030204" pitchFamily="34" charset="0"/>
              </a:rPr>
              <a:t>odnosno </a:t>
            </a:r>
            <a:r>
              <a:rPr lang="hr-HR" dirty="0">
                <a:solidFill>
                  <a:schemeClr val="bg1">
                    <a:lumMod val="50000"/>
                  </a:schemeClr>
                </a:solidFill>
                <a:latin typeface="Arial Rounded MT Bold" panose="020F0704030504030204" pitchFamily="34" charset="0"/>
              </a:rPr>
              <a:t>zbroj prodanih vlastitih smještajnih objekata za najam </a:t>
            </a:r>
            <a:r>
              <a:rPr lang="hr-HR" dirty="0" smtClean="0">
                <a:solidFill>
                  <a:schemeClr val="bg1">
                    <a:lumMod val="50000"/>
                  </a:schemeClr>
                </a:solidFill>
                <a:latin typeface="Arial Rounded MT Bold" panose="020F0704030504030204" pitchFamily="34" charset="0"/>
              </a:rPr>
              <a:t>po </a:t>
            </a:r>
            <a:r>
              <a:rPr lang="hr-HR" dirty="0">
                <a:solidFill>
                  <a:schemeClr val="bg1">
                    <a:lumMod val="50000"/>
                  </a:schemeClr>
                </a:solidFill>
                <a:latin typeface="Arial Rounded MT Bold" panose="020F0704030504030204" pitchFamily="34" charset="0"/>
              </a:rPr>
              <a:t>danima u mjesecu za koji se unose podaci.</a:t>
            </a:r>
          </a:p>
          <a:p>
            <a:r>
              <a:rPr lang="hr-HR" b="1" dirty="0">
                <a:solidFill>
                  <a:srgbClr val="FF0000"/>
                </a:solidFill>
                <a:latin typeface="Arial Rounded MT Bold" panose="020F0704030504030204" pitchFamily="34" charset="0"/>
              </a:rPr>
              <a:t>ZAUZETE SMJEŠTAJNE JEDINICE (parcele i kamp mjesta)</a:t>
            </a:r>
            <a:endParaRPr lang="hr-HR" dirty="0">
              <a:solidFill>
                <a:srgbClr val="FF0000"/>
              </a:solidFill>
              <a:latin typeface="Arial Rounded MT Bold" panose="020F0704030504030204" pitchFamily="34" charset="0"/>
            </a:endParaRPr>
          </a:p>
          <a:p>
            <a:r>
              <a:rPr lang="hr-HR" dirty="0" smtClean="0">
                <a:solidFill>
                  <a:schemeClr val="bg1">
                    <a:lumMod val="50000"/>
                  </a:schemeClr>
                </a:solidFill>
                <a:latin typeface="Arial Rounded MT Bold" panose="020F0704030504030204" pitchFamily="34" charset="0"/>
              </a:rPr>
              <a:t>- Unijeti </a:t>
            </a:r>
            <a:r>
              <a:rPr lang="hr-HR" dirty="0">
                <a:solidFill>
                  <a:schemeClr val="bg1">
                    <a:lumMod val="50000"/>
                  </a:schemeClr>
                </a:solidFill>
                <a:latin typeface="Arial Rounded MT Bold" panose="020F0704030504030204" pitchFamily="34" charset="0"/>
              </a:rPr>
              <a:t>ukupan broj zauzetih osnovnih smještajnih jedinica </a:t>
            </a:r>
            <a:r>
              <a:rPr lang="hr-HR" b="1" dirty="0">
                <a:solidFill>
                  <a:schemeClr val="bg1">
                    <a:lumMod val="50000"/>
                  </a:schemeClr>
                </a:solidFill>
                <a:latin typeface="Arial Rounded MT Bold" panose="020F0704030504030204" pitchFamily="34" charset="0"/>
              </a:rPr>
              <a:t>(parcele i kamp mjesta) </a:t>
            </a:r>
            <a:r>
              <a:rPr lang="hr-HR" b="1" dirty="0" smtClean="0">
                <a:solidFill>
                  <a:schemeClr val="bg1">
                    <a:lumMod val="50000"/>
                  </a:schemeClr>
                </a:solidFill>
                <a:latin typeface="Arial Rounded MT Bold" panose="020F0704030504030204" pitchFamily="34" charset="0"/>
              </a:rPr>
              <a:t>uključivo </a:t>
            </a:r>
            <a:r>
              <a:rPr lang="hr-HR" b="1" dirty="0">
                <a:solidFill>
                  <a:schemeClr val="bg1">
                    <a:lumMod val="50000"/>
                  </a:schemeClr>
                </a:solidFill>
                <a:latin typeface="Arial Rounded MT Bold" panose="020F0704030504030204" pitchFamily="34" charset="0"/>
              </a:rPr>
              <a:t>i sve smještajne jedinice u paušalu.</a:t>
            </a:r>
            <a:endParaRPr lang="hr-HR" dirty="0">
              <a:solidFill>
                <a:schemeClr val="bg1">
                  <a:lumMod val="50000"/>
                </a:schemeClr>
              </a:solidFill>
              <a:latin typeface="Arial Rounded MT Bold" panose="020F0704030504030204" pitchFamily="34" charset="0"/>
            </a:endParaRPr>
          </a:p>
          <a:p>
            <a:r>
              <a:rPr lang="hr-HR" dirty="0" smtClean="0">
                <a:solidFill>
                  <a:schemeClr val="bg1">
                    <a:lumMod val="50000"/>
                  </a:schemeClr>
                </a:solidFill>
                <a:latin typeface="Arial Rounded MT Bold" panose="020F0704030504030204" pitchFamily="34" charset="0"/>
              </a:rPr>
              <a:t>- Ključno </a:t>
            </a:r>
            <a:r>
              <a:rPr lang="hr-HR" dirty="0">
                <a:solidFill>
                  <a:schemeClr val="bg1">
                    <a:lumMod val="50000"/>
                  </a:schemeClr>
                </a:solidFill>
                <a:latin typeface="Arial Rounded MT Bold" panose="020F0704030504030204" pitchFamily="34" charset="0"/>
              </a:rPr>
              <a:t>je da se u zauzete smještajne jedinice moraju uračunavati i paušalne smještajne jedinice za koje su potpisani ugovori bez obzira što se u njima trenutno ne nalaze gosti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68" t="55041" r="32419" b="15195"/>
          <a:stretch/>
        </p:blipFill>
        <p:spPr bwMode="auto">
          <a:xfrm>
            <a:off x="7164288" y="6115608"/>
            <a:ext cx="1455786" cy="7124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1775726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hr-HR" sz="3600" dirty="0" smtClean="0">
                <a:solidFill>
                  <a:srgbClr val="0070C0"/>
                </a:solidFill>
                <a:latin typeface="Arial Rounded MT Bold" panose="020F0704030504030204" pitchFamily="34" charset="0"/>
              </a:rPr>
              <a:t>Vježba: Broj zauzetih  </a:t>
            </a:r>
            <a:r>
              <a:rPr lang="hr-HR" sz="3600" dirty="0" err="1" smtClean="0">
                <a:solidFill>
                  <a:srgbClr val="0070C0"/>
                </a:solidFill>
                <a:latin typeface="Arial Rounded MT Bold" panose="020F0704030504030204" pitchFamily="34" charset="0"/>
              </a:rPr>
              <a:t>smj</a:t>
            </a:r>
            <a:r>
              <a:rPr lang="hr-HR" sz="3600" dirty="0" smtClean="0">
                <a:solidFill>
                  <a:srgbClr val="0070C0"/>
                </a:solidFill>
                <a:latin typeface="Arial Rounded MT Bold" panose="020F0704030504030204" pitchFamily="34" charset="0"/>
              </a:rPr>
              <a:t>. jedinica u svibnju </a:t>
            </a:r>
            <a:endParaRPr lang="hr-HR" sz="3600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42640968"/>
              </p:ext>
            </p:extLst>
          </p:nvPr>
        </p:nvGraphicFramePr>
        <p:xfrm>
          <a:off x="611560" y="1556792"/>
          <a:ext cx="7848871" cy="4464492"/>
        </p:xfrm>
        <a:graphic>
          <a:graphicData uri="http://schemas.openxmlformats.org/drawingml/2006/table">
            <a:tbl>
              <a:tblPr/>
              <a:tblGrid>
                <a:gridCol w="2867503"/>
                <a:gridCol w="1003626"/>
                <a:gridCol w="1268319"/>
                <a:gridCol w="1176411"/>
                <a:gridCol w="1533012"/>
              </a:tblGrid>
              <a:tr h="1131006">
                <a:tc>
                  <a:txBody>
                    <a:bodyPr/>
                    <a:lstStyle/>
                    <a:p>
                      <a:pPr algn="l" fontAlgn="ctr"/>
                      <a:r>
                        <a:rPr lang="hr-HR" sz="1600" b="0" i="0" u="none" strike="noStrike" dirty="0">
                          <a:solidFill>
                            <a:srgbClr val="FFFFFF"/>
                          </a:solidFill>
                          <a:effectLst/>
                          <a:latin typeface="Arial Rounded MT Bold"/>
                        </a:rPr>
                        <a:t> OPIS SJ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r-HR" sz="1600" b="0" i="0" u="none" strike="noStrike" dirty="0">
                          <a:solidFill>
                            <a:srgbClr val="FFFFFF"/>
                          </a:solidFill>
                          <a:effectLst/>
                          <a:latin typeface="Arial Rounded MT Bold"/>
                        </a:rPr>
                        <a:t> Raspoloživo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r-HR" sz="1600" b="0" i="0" u="none" strike="noStrike" dirty="0">
                          <a:solidFill>
                            <a:srgbClr val="FFFFFF"/>
                          </a:solidFill>
                          <a:effectLst/>
                          <a:latin typeface="Arial Rounded MT Bold"/>
                        </a:rPr>
                        <a:t> Ukupan raspoloživi kapacitet u svibnju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r-HR" sz="1600" b="0" i="0" u="none" strike="noStrike" dirty="0">
                          <a:solidFill>
                            <a:srgbClr val="FFFFFF"/>
                          </a:solidFill>
                          <a:effectLst/>
                          <a:latin typeface="Arial Rounded MT Bold"/>
                        </a:rPr>
                        <a:t> Ukupan zauzeti </a:t>
                      </a:r>
                      <a:r>
                        <a:rPr lang="hr-HR" sz="1600" b="0" i="0" u="none" strike="noStrike" dirty="0" err="1">
                          <a:solidFill>
                            <a:srgbClr val="FFFFFF"/>
                          </a:solidFill>
                          <a:effectLst/>
                          <a:latin typeface="Arial Rounded MT Bold"/>
                        </a:rPr>
                        <a:t>kapacit</a:t>
                      </a:r>
                      <a:r>
                        <a:rPr lang="hr-HR" sz="1600" b="0" i="0" u="none" strike="noStrike" dirty="0">
                          <a:solidFill>
                            <a:srgbClr val="FFFFFF"/>
                          </a:solidFill>
                          <a:effectLst/>
                          <a:latin typeface="Arial Rounded MT Bold"/>
                        </a:rPr>
                        <a:t>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r-HR" sz="1600" b="0" i="0" u="none" strike="noStrike" dirty="0">
                          <a:solidFill>
                            <a:srgbClr val="FFFFFF"/>
                          </a:solidFill>
                          <a:effectLst/>
                          <a:latin typeface="Arial Rounded MT Bold"/>
                        </a:rPr>
                        <a:t> Zauzetost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</a:tr>
              <a:tr h="282751">
                <a:tc>
                  <a:txBody>
                    <a:bodyPr/>
                    <a:lstStyle/>
                    <a:p>
                      <a:pPr algn="l" fontAlgn="ctr"/>
                      <a:r>
                        <a:rPr lang="pl-P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Rounded MT Bold"/>
                        </a:rPr>
                        <a:t> Parcele za </a:t>
                      </a:r>
                      <a:r>
                        <a:rPr lang="pl-PL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 Rounded MT Bold"/>
                        </a:rPr>
                        <a:t>goste</a:t>
                      </a:r>
                      <a:r>
                        <a:rPr lang="pl-P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Rounded MT Bold"/>
                        </a:rPr>
                        <a:t> s </a:t>
                      </a:r>
                      <a:r>
                        <a:rPr lang="pl-PL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 Rounded MT Bold"/>
                        </a:rPr>
                        <a:t>vlastitom</a:t>
                      </a:r>
                      <a:r>
                        <a:rPr lang="pl-P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Rounded MT Bold"/>
                        </a:rPr>
                        <a:t> </a:t>
                      </a:r>
                      <a:r>
                        <a:rPr lang="pl-PL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 Rounded MT Bold"/>
                        </a:rPr>
                        <a:t>opremom</a:t>
                      </a:r>
                      <a:r>
                        <a:rPr lang="pl-P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Rounded MT Bold"/>
                        </a:rPr>
                        <a:t>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r-HR" sz="1200" b="0" i="0" u="none" strike="noStrike">
                          <a:solidFill>
                            <a:srgbClr val="000000"/>
                          </a:solidFill>
                          <a:effectLst/>
                          <a:latin typeface="Arial Rounded MT Bold"/>
                        </a:rPr>
                        <a:t>                100 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r-HR" sz="1200" b="0" i="0" u="none" strike="noStrike">
                          <a:solidFill>
                            <a:srgbClr val="000000"/>
                          </a:solidFill>
                          <a:effectLst/>
                          <a:latin typeface="Arial Rounded MT Bold"/>
                        </a:rPr>
                        <a:t>                    3.100 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r-HR" sz="1200" b="0" i="0" u="none" strike="noStrike">
                          <a:solidFill>
                            <a:srgbClr val="000000"/>
                          </a:solidFill>
                          <a:effectLst/>
                          <a:latin typeface="Arial Rounded MT Bold"/>
                        </a:rPr>
                        <a:t>                     800 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hr-HR" sz="1200" b="0" i="0" u="none" strike="noStrike">
                          <a:solidFill>
                            <a:srgbClr val="000000"/>
                          </a:solidFill>
                          <a:effectLst/>
                          <a:latin typeface="Arial Rounded MT Bold"/>
                        </a:rPr>
                        <a:t> ZAUZETE 10 DANA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2751">
                <a:tc>
                  <a:txBody>
                    <a:bodyPr/>
                    <a:lstStyle/>
                    <a:p>
                      <a:pPr algn="l" fontAlgn="ctr"/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Rounded MT Bold"/>
                        </a:rPr>
                        <a:t> 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 Rounded MT Bold"/>
                        </a:rPr>
                        <a:t>Parcele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Rounded MT Bold"/>
                        </a:rPr>
                        <a:t> sa MH 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 Rounded MT Bold"/>
                        </a:rPr>
                        <a:t>partnera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Rounded MT Bold"/>
                        </a:rPr>
                        <a:t> 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 Rounded MT Bold"/>
                        </a:rPr>
                        <a:t>Sunlodge</a:t>
                      </a:r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Rounded MT Bold"/>
                        </a:rPr>
                        <a:t>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r-HR" sz="1200" b="0" i="0" u="none" strike="noStrike">
                          <a:solidFill>
                            <a:srgbClr val="000000"/>
                          </a:solidFill>
                          <a:effectLst/>
                          <a:latin typeface="Arial Rounded MT Bold"/>
                        </a:rPr>
                        <a:t>                   50 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r-HR" sz="1200" b="0" i="0" u="none" strike="noStrike">
                          <a:solidFill>
                            <a:srgbClr val="000000"/>
                          </a:solidFill>
                          <a:effectLst/>
                          <a:latin typeface="Arial Rounded MT Bold"/>
                        </a:rPr>
                        <a:t>                    1.550 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r-HR" sz="1200" b="0" i="0" u="none" strike="noStrike">
                          <a:solidFill>
                            <a:srgbClr val="000000"/>
                          </a:solidFill>
                          <a:effectLst/>
                          <a:latin typeface="Arial Rounded MT Bold"/>
                        </a:rPr>
                        <a:t>                 1.550 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hr-HR" sz="1200" b="0" i="0" u="none" strike="noStrike">
                          <a:solidFill>
                            <a:srgbClr val="000000"/>
                          </a:solidFill>
                          <a:effectLst/>
                          <a:latin typeface="Arial Rounded MT Bold"/>
                        </a:rPr>
                        <a:t> zazete 31 dan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5976">
                <a:tc>
                  <a:txBody>
                    <a:bodyPr/>
                    <a:lstStyle/>
                    <a:p>
                      <a:pPr algn="l" fontAlgn="ctr"/>
                      <a:r>
                        <a:rPr lang="hr-HR" sz="1200" b="0" i="0" u="none" strike="noStrike">
                          <a:solidFill>
                            <a:srgbClr val="000000"/>
                          </a:solidFill>
                          <a:effectLst/>
                          <a:latin typeface="Arial Rounded MT Bold"/>
                        </a:rPr>
                        <a:t> Parcele glamping šatora partnera Vacanselect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r-HR" sz="1200" b="0" i="0" u="none" strike="noStrike">
                          <a:solidFill>
                            <a:srgbClr val="000000"/>
                          </a:solidFill>
                          <a:effectLst/>
                          <a:latin typeface="Arial Rounded MT Bold"/>
                        </a:rPr>
                        <a:t>                   40 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r-HR" sz="1200" b="0" i="0" u="none" strike="noStrike">
                          <a:solidFill>
                            <a:srgbClr val="000000"/>
                          </a:solidFill>
                          <a:effectLst/>
                          <a:latin typeface="Arial Rounded MT Bold"/>
                        </a:rPr>
                        <a:t>                    1.240 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r-HR" sz="1200" b="0" i="0" u="none" strike="noStrike">
                          <a:solidFill>
                            <a:srgbClr val="000000"/>
                          </a:solidFill>
                          <a:effectLst/>
                          <a:latin typeface="Arial Rounded MT Bold"/>
                        </a:rPr>
                        <a:t>                 1.240 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hr-HR" sz="1200" b="0" i="0" u="none" strike="noStrike">
                          <a:solidFill>
                            <a:srgbClr val="000000"/>
                          </a:solidFill>
                          <a:effectLst/>
                          <a:latin typeface="Arial Rounded MT Bold"/>
                        </a:rPr>
                        <a:t> zauzete 31 dan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2751">
                <a:tc>
                  <a:txBody>
                    <a:bodyPr/>
                    <a:lstStyle/>
                    <a:p>
                      <a:pPr algn="l" fontAlgn="ctr"/>
                      <a:r>
                        <a:rPr lang="hr-HR" sz="1200" b="0" i="0" u="none" strike="noStrike">
                          <a:solidFill>
                            <a:srgbClr val="000000"/>
                          </a:solidFill>
                          <a:effectLst/>
                          <a:latin typeface="Arial Rounded MT Bold"/>
                        </a:rPr>
                        <a:t> Parcele šatora partnera Roan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r-HR" sz="1200" b="0" i="0" u="none" strike="noStrike">
                          <a:solidFill>
                            <a:srgbClr val="000000"/>
                          </a:solidFill>
                          <a:effectLst/>
                          <a:latin typeface="Arial Rounded MT Bold"/>
                        </a:rPr>
                        <a:t>                   10 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r-HR" sz="1200" b="0" i="0" u="none" strike="noStrike">
                          <a:solidFill>
                            <a:srgbClr val="000000"/>
                          </a:solidFill>
                          <a:effectLst/>
                          <a:latin typeface="Arial Rounded MT Bold"/>
                        </a:rPr>
                        <a:t>                        310 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r-HR" sz="1200" b="0" i="0" u="none" strike="noStrike">
                          <a:solidFill>
                            <a:srgbClr val="000000"/>
                          </a:solidFill>
                          <a:effectLst/>
                          <a:latin typeface="Arial Rounded MT Bold"/>
                        </a:rPr>
                        <a:t>                     310 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hr-HR" sz="1200" b="0" i="0" u="none" strike="noStrike">
                          <a:solidFill>
                            <a:srgbClr val="000000"/>
                          </a:solidFill>
                          <a:effectLst/>
                          <a:latin typeface="Arial Rounded MT Bold"/>
                        </a:rPr>
                        <a:t> zauzete 31 dan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2751">
                <a:tc>
                  <a:txBody>
                    <a:bodyPr/>
                    <a:lstStyle/>
                    <a:p>
                      <a:pPr algn="l" fontAlgn="ctr"/>
                      <a:r>
                        <a:rPr lang="hr-HR" sz="1200" b="0" i="0" u="none" strike="noStrike">
                          <a:solidFill>
                            <a:srgbClr val="000000"/>
                          </a:solidFill>
                          <a:effectLst/>
                          <a:latin typeface="Arial Rounded MT Bold"/>
                        </a:rPr>
                        <a:t> Karavani obiteljskog paušala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r-HR" sz="1200" b="0" i="0" u="none" strike="noStrike">
                          <a:solidFill>
                            <a:srgbClr val="000000"/>
                          </a:solidFill>
                          <a:effectLst/>
                          <a:latin typeface="Arial Rounded MT Bold"/>
                        </a:rPr>
                        <a:t>                   50 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r-HR" sz="1200" b="0" i="0" u="none" strike="noStrike">
                          <a:solidFill>
                            <a:srgbClr val="000000"/>
                          </a:solidFill>
                          <a:effectLst/>
                          <a:latin typeface="Arial Rounded MT Bold"/>
                        </a:rPr>
                        <a:t>                    1.550 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r-H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Rounded MT Bold"/>
                        </a:rPr>
                        <a:t>                 1.550 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hr-HR" sz="1200" b="0" i="0" u="none" strike="noStrike">
                          <a:solidFill>
                            <a:srgbClr val="000000"/>
                          </a:solidFill>
                          <a:effectLst/>
                          <a:latin typeface="Arial Rounded MT Bold"/>
                        </a:rPr>
                        <a:t> zauzete 31 dan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2751">
                <a:tc>
                  <a:txBody>
                    <a:bodyPr/>
                    <a:lstStyle/>
                    <a:p>
                      <a:pPr algn="l" fontAlgn="ctr"/>
                      <a:r>
                        <a:rPr lang="hr-HR" sz="1200" b="0" i="0" u="none" strike="noStrike">
                          <a:solidFill>
                            <a:srgbClr val="000000"/>
                          </a:solidFill>
                          <a:effectLst/>
                          <a:latin typeface="Arial Rounded MT Bold"/>
                        </a:rPr>
                        <a:t> Karavani tvrtki iz Slovenije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r-HR" sz="1200" b="0" i="0" u="none" strike="noStrike">
                          <a:solidFill>
                            <a:srgbClr val="000000"/>
                          </a:solidFill>
                          <a:effectLst/>
                          <a:latin typeface="Arial Rounded MT Bold"/>
                        </a:rPr>
                        <a:t>                   20 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r-HR" sz="1200" b="0" i="0" u="none" strike="noStrike">
                          <a:solidFill>
                            <a:srgbClr val="000000"/>
                          </a:solidFill>
                          <a:effectLst/>
                          <a:latin typeface="Arial Rounded MT Bold"/>
                        </a:rPr>
                        <a:t>                        620 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r-H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Rounded MT Bold"/>
                        </a:rPr>
                        <a:t>                     620 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hr-H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Rounded MT Bold"/>
                        </a:rPr>
                        <a:t> zauzete 31 dan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2751">
                <a:tc>
                  <a:txBody>
                    <a:bodyPr/>
                    <a:lstStyle/>
                    <a:p>
                      <a:pPr algn="l" fontAlgn="ctr"/>
                      <a:r>
                        <a:rPr lang="hr-HR" sz="1200" b="0" i="0" u="none" strike="noStrike">
                          <a:solidFill>
                            <a:srgbClr val="000000"/>
                          </a:solidFill>
                          <a:effectLst/>
                          <a:latin typeface="Arial Rounded MT Bold"/>
                        </a:rPr>
                        <a:t> Mh paušal obitelji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r-HR" sz="1200" b="0" i="0" u="none" strike="noStrike">
                          <a:solidFill>
                            <a:srgbClr val="000000"/>
                          </a:solidFill>
                          <a:effectLst/>
                          <a:latin typeface="Arial Rounded MT Bold"/>
                        </a:rPr>
                        <a:t>                   20 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r-HR" sz="1200" b="0" i="0" u="none" strike="noStrike">
                          <a:solidFill>
                            <a:srgbClr val="000000"/>
                          </a:solidFill>
                          <a:effectLst/>
                          <a:latin typeface="Arial Rounded MT Bold"/>
                        </a:rPr>
                        <a:t>                        620 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r-HR" sz="1200" b="0" i="0" u="none" strike="noStrike">
                          <a:solidFill>
                            <a:srgbClr val="000000"/>
                          </a:solidFill>
                          <a:effectLst/>
                          <a:latin typeface="Arial Rounded MT Bold"/>
                        </a:rPr>
                        <a:t>                     620 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hr-H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Rounded MT Bold"/>
                        </a:rPr>
                        <a:t> zauzete 31 dan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2751">
                <a:tc>
                  <a:txBody>
                    <a:bodyPr/>
                    <a:lstStyle/>
                    <a:p>
                      <a:pPr algn="l" fontAlgn="ctr"/>
                      <a:r>
                        <a:rPr lang="hr-HR" sz="1200" b="0" i="0" u="none" strike="noStrike">
                          <a:solidFill>
                            <a:srgbClr val="000000"/>
                          </a:solidFill>
                          <a:effectLst/>
                          <a:latin typeface="Arial Rounded MT Bold"/>
                        </a:rPr>
                        <a:t> MH paušal tvrtki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r-HR" sz="1200" b="0" i="0" u="none" strike="noStrike">
                          <a:solidFill>
                            <a:srgbClr val="000000"/>
                          </a:solidFill>
                          <a:effectLst/>
                          <a:latin typeface="Arial Rounded MT Bold"/>
                        </a:rPr>
                        <a:t>                   10 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r-HR" sz="1200" b="0" i="0" u="none" strike="noStrike">
                          <a:solidFill>
                            <a:srgbClr val="000000"/>
                          </a:solidFill>
                          <a:effectLst/>
                          <a:latin typeface="Arial Rounded MT Bold"/>
                        </a:rPr>
                        <a:t>                        310 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r-HR" sz="1200" b="0" i="0" u="none" strike="noStrike">
                          <a:solidFill>
                            <a:srgbClr val="000000"/>
                          </a:solidFill>
                          <a:effectLst/>
                          <a:latin typeface="Arial Rounded MT Bold"/>
                        </a:rPr>
                        <a:t>                     310 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hr-H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Rounded MT Bold"/>
                        </a:rPr>
                        <a:t> zauzete 31 dan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2751">
                <a:tc>
                  <a:txBody>
                    <a:bodyPr/>
                    <a:lstStyle/>
                    <a:p>
                      <a:pPr algn="l" fontAlgn="ctr"/>
                      <a:r>
                        <a:rPr lang="hr-HR" sz="1200" b="0" i="0" u="none" strike="noStrike">
                          <a:solidFill>
                            <a:srgbClr val="000000"/>
                          </a:solidFill>
                          <a:effectLst/>
                          <a:latin typeface="Arial Rounded MT Bold"/>
                        </a:rPr>
                        <a:t> Kamp mjesta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r-HR" sz="1200" b="0" i="0" u="none" strike="noStrike">
                          <a:solidFill>
                            <a:srgbClr val="000000"/>
                          </a:solidFill>
                          <a:effectLst/>
                          <a:latin typeface="Arial Rounded MT Bold"/>
                        </a:rPr>
                        <a:t>                200 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r-HR" sz="1200" b="0" i="0" u="none" strike="noStrike">
                          <a:solidFill>
                            <a:srgbClr val="000000"/>
                          </a:solidFill>
                          <a:effectLst/>
                          <a:latin typeface="Arial Rounded MT Bold"/>
                        </a:rPr>
                        <a:t>                    6.200 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r-HR" sz="1200" b="0" i="0" u="none" strike="noStrike">
                          <a:solidFill>
                            <a:srgbClr val="000000"/>
                          </a:solidFill>
                          <a:effectLst/>
                          <a:latin typeface="Arial Rounded MT Bold"/>
                        </a:rPr>
                        <a:t>                 1.000 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hr-H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Rounded MT Bold"/>
                        </a:rPr>
                        <a:t> ZAUZETE 5 DANA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2751">
                <a:tc>
                  <a:txBody>
                    <a:bodyPr/>
                    <a:lstStyle/>
                    <a:p>
                      <a:pPr algn="l" fontAlgn="ctr"/>
                      <a:r>
                        <a:rPr lang="hr-HR" sz="1200" b="0" i="0" u="none" strike="noStrike">
                          <a:solidFill>
                            <a:srgbClr val="FFFFFF"/>
                          </a:solidFill>
                          <a:effectLst/>
                          <a:latin typeface="Arial Rounded MT Bold"/>
                        </a:rPr>
                        <a:t> UKUPNO SMJEŠTAJNIH JEDINICA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r-HR" sz="1200" b="0" i="0" u="none" strike="noStrike">
                          <a:solidFill>
                            <a:srgbClr val="FFFFFF"/>
                          </a:solidFill>
                          <a:effectLst/>
                          <a:latin typeface="Arial Rounded MT Bold"/>
                        </a:rPr>
                        <a:t>                500 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r-HR" sz="1200" b="0" i="0" u="none" strike="noStrike">
                          <a:solidFill>
                            <a:srgbClr val="FFFFFF"/>
                          </a:solidFill>
                          <a:effectLst/>
                          <a:latin typeface="Arial Rounded MT Bold"/>
                        </a:rPr>
                        <a:t>                  15.500 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r-HR" sz="1200" b="0" i="0" u="none" strike="noStrike">
                          <a:solidFill>
                            <a:srgbClr val="FFFFFF"/>
                          </a:solidFill>
                          <a:effectLst/>
                          <a:latin typeface="Arial Rounded MT Bold"/>
                        </a:rPr>
                        <a:t>                 8.000 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hr-HR" sz="12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 Rounded MT Bold"/>
                        </a:rPr>
                        <a:t>52%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</a:tr>
              <a:tr h="282751">
                <a:tc>
                  <a:txBody>
                    <a:bodyPr/>
                    <a:lstStyle/>
                    <a:p>
                      <a:pPr algn="l" fontAlgn="ctr"/>
                      <a:r>
                        <a:rPr lang="hr-HR" sz="1200" b="0" i="0" u="none" strike="noStrike">
                          <a:solidFill>
                            <a:srgbClr val="FFFFFF"/>
                          </a:solidFill>
                          <a:effectLst/>
                          <a:latin typeface="Arial Rounded MT Bold"/>
                        </a:rPr>
                        <a:t> Udio Sj paušala u ukupnom Sj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r-HR" sz="1200" b="0" i="0" u="none" strike="noStrike">
                          <a:solidFill>
                            <a:srgbClr val="FFFFFF"/>
                          </a:solidFill>
                          <a:effectLst/>
                          <a:latin typeface="Arial Rounded MT Bold"/>
                        </a:rPr>
                        <a:t>                200 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r-HR" sz="1200" b="0" i="0" u="none" strike="noStrike">
                          <a:solidFill>
                            <a:srgbClr val="FFFFFF"/>
                          </a:solidFill>
                          <a:effectLst/>
                          <a:latin typeface="Arial Rounded MT Bold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r-HR" sz="1200" b="0" i="0" u="none" strike="noStrike">
                          <a:solidFill>
                            <a:srgbClr val="FFFFFF"/>
                          </a:solidFill>
                          <a:effectLst/>
                          <a:latin typeface="Arial Rounded MT Bold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hr-HR" sz="12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 Rounded MT Bold"/>
                        </a:rPr>
                        <a:t>40%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</a:tr>
            </a:tbl>
          </a:graphicData>
        </a:graphic>
      </p:graphicFrame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68" t="55041" r="32419" b="15195"/>
          <a:stretch/>
        </p:blipFill>
        <p:spPr bwMode="auto">
          <a:xfrm>
            <a:off x="7164288" y="6115608"/>
            <a:ext cx="1455786" cy="7124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6247401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hr-HR" sz="3600" dirty="0" smtClean="0">
                <a:solidFill>
                  <a:srgbClr val="0070C0"/>
                </a:solidFill>
                <a:latin typeface="Arial Rounded MT Bold" panose="020F0704030504030204" pitchFamily="34" charset="0"/>
              </a:rPr>
              <a:t>Vježba: Unos </a:t>
            </a:r>
            <a:r>
              <a:rPr lang="hr-HR" sz="3600" dirty="0">
                <a:solidFill>
                  <a:srgbClr val="0070C0"/>
                </a:solidFill>
                <a:latin typeface="Arial Rounded MT Bold" panose="020F0704030504030204" pitchFamily="34" charset="0"/>
              </a:rPr>
              <a:t>zauzetih smještajnih jedinica </a:t>
            </a:r>
            <a:r>
              <a:rPr lang="hr-HR" sz="3600" dirty="0" smtClean="0">
                <a:solidFill>
                  <a:srgbClr val="0070C0"/>
                </a:solidFill>
                <a:latin typeface="Arial Rounded MT Bold" panose="020F0704030504030204" pitchFamily="34" charset="0"/>
              </a:rPr>
              <a:t>paušala i </a:t>
            </a:r>
            <a:r>
              <a:rPr lang="hr-HR" sz="3600" dirty="0" err="1" smtClean="0">
                <a:solidFill>
                  <a:srgbClr val="0070C0"/>
                </a:solidFill>
                <a:latin typeface="Arial Rounded MT Bold" panose="020F0704030504030204" pitchFamily="34" charset="0"/>
              </a:rPr>
              <a:t>individualaca</a:t>
            </a:r>
            <a:endParaRPr lang="hr-HR" sz="3600" dirty="0">
              <a:solidFill>
                <a:srgbClr val="0070C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 smtClean="0"/>
              <a:t>Primjer:  200 </a:t>
            </a:r>
            <a:r>
              <a:rPr lang="hr-HR" dirty="0" err="1" smtClean="0"/>
              <a:t>Sj</a:t>
            </a:r>
            <a:r>
              <a:rPr lang="hr-HR" dirty="0" smtClean="0"/>
              <a:t> paušala od 01.05. – 30.09.</a:t>
            </a:r>
          </a:p>
          <a:p>
            <a:endParaRPr lang="hr-HR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484458"/>
              </p:ext>
            </p:extLst>
          </p:nvPr>
        </p:nvGraphicFramePr>
        <p:xfrm>
          <a:off x="440282" y="2348880"/>
          <a:ext cx="8153400" cy="3456384"/>
        </p:xfrm>
        <a:graphic>
          <a:graphicData uri="http://schemas.openxmlformats.org/drawingml/2006/table">
            <a:tbl>
              <a:tblPr/>
              <a:tblGrid>
                <a:gridCol w="1028700"/>
                <a:gridCol w="609600"/>
                <a:gridCol w="609600"/>
                <a:gridCol w="609600"/>
                <a:gridCol w="609600"/>
                <a:gridCol w="609600"/>
                <a:gridCol w="609600"/>
                <a:gridCol w="609600"/>
                <a:gridCol w="609600"/>
                <a:gridCol w="791244"/>
                <a:gridCol w="1456656"/>
              </a:tblGrid>
              <a:tr h="1571084">
                <a:tc>
                  <a:txBody>
                    <a:bodyPr/>
                    <a:lstStyle/>
                    <a:p>
                      <a:pPr algn="l" fontAlgn="b"/>
                      <a:r>
                        <a:rPr lang="hr-HR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OPIS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r-HR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Raspoloživi kapacitet/ Mjeseci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10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r-HR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Ukupno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r-HR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</a:tr>
              <a:tr h="314217">
                <a:tc>
                  <a:txBody>
                    <a:bodyPr/>
                    <a:lstStyle/>
                    <a:p>
                      <a:pPr algn="l" fontAlgn="b"/>
                      <a:r>
                        <a:rPr lang="hr-H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Broj dana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r-H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r-H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Broj dana otvorenosti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4217">
                <a:tc>
                  <a:txBody>
                    <a:bodyPr/>
                    <a:lstStyle/>
                    <a:p>
                      <a:pPr algn="l" fontAlgn="b"/>
                      <a:r>
                        <a:rPr lang="hr-H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Paušal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6200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6000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6200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6200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6000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30600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r-H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Broj zauzetih SJ paušala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8433">
                <a:tc>
                  <a:txBody>
                    <a:bodyPr/>
                    <a:lstStyle/>
                    <a:p>
                      <a:pPr algn="l" fontAlgn="b"/>
                      <a:r>
                        <a:rPr lang="hr-H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Broj dana individualci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r-H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r-H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Broj dana pune zauzetnosti po mjesecima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8433">
                <a:tc>
                  <a:txBody>
                    <a:bodyPr/>
                    <a:lstStyle/>
                    <a:p>
                      <a:pPr algn="l" fontAlgn="b"/>
                      <a:r>
                        <a:rPr lang="hr-H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Individualci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3000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6000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7500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8400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4500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r-H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31200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r-H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Broj zauzetih </a:t>
                      </a:r>
                      <a:r>
                        <a:rPr lang="hr-HR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Sj</a:t>
                      </a:r>
                      <a:r>
                        <a:rPr lang="hr-H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hr-HR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individualaca</a:t>
                      </a:r>
                      <a:endParaRPr lang="hr-HR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68" t="55041" r="32419" b="15195"/>
          <a:stretch/>
        </p:blipFill>
        <p:spPr bwMode="auto">
          <a:xfrm>
            <a:off x="7164288" y="6115608"/>
            <a:ext cx="1455786" cy="7124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6240314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sz="3600" b="1" dirty="0" smtClean="0">
                <a:solidFill>
                  <a:srgbClr val="0070C0"/>
                </a:solidFill>
              </a:rPr>
              <a:t>Dolasci i noćenja - mjesečno</a:t>
            </a:r>
            <a:endParaRPr lang="hr-HR" sz="3600" b="1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r-HR" sz="2200" dirty="0">
                <a:solidFill>
                  <a:schemeClr val="bg1">
                    <a:lumMod val="50000"/>
                  </a:schemeClr>
                </a:solidFill>
                <a:latin typeface="Arial Rounded MT Bold" panose="020F0704030504030204" pitchFamily="34" charset="0"/>
              </a:rPr>
              <a:t>BROJ DOLAZAKA u VLASTITE SMJEŠTAJNE OBJEKTE  ZA NAJAM (mobilne kućice i ostali objekti)</a:t>
            </a:r>
          </a:p>
          <a:p>
            <a:pPr marL="0" indent="0">
              <a:buNone/>
            </a:pPr>
            <a:endParaRPr lang="hr-HR" sz="2200" dirty="0">
              <a:solidFill>
                <a:schemeClr val="bg1">
                  <a:lumMod val="50000"/>
                </a:schemeClr>
              </a:solidFill>
              <a:latin typeface="Arial Rounded MT Bold" panose="020F0704030504030204" pitchFamily="34" charset="0"/>
            </a:endParaRPr>
          </a:p>
          <a:p>
            <a:r>
              <a:rPr lang="hr-HR" sz="2200" dirty="0">
                <a:solidFill>
                  <a:schemeClr val="bg1">
                    <a:lumMod val="50000"/>
                  </a:schemeClr>
                </a:solidFill>
                <a:latin typeface="Arial Rounded MT Bold" panose="020F0704030504030204" pitchFamily="34" charset="0"/>
              </a:rPr>
              <a:t>BROJ DOLAZAKA  na SMJEŠTAJNE JEDINICE (parcele i kamp mjesta)</a:t>
            </a:r>
          </a:p>
          <a:p>
            <a:pPr marL="0" indent="0">
              <a:buNone/>
            </a:pPr>
            <a:endParaRPr lang="hr-HR" sz="2200" dirty="0">
              <a:solidFill>
                <a:schemeClr val="bg1">
                  <a:lumMod val="50000"/>
                </a:schemeClr>
              </a:solidFill>
              <a:latin typeface="Arial Rounded MT Bold" panose="020F0704030504030204" pitchFamily="34" charset="0"/>
            </a:endParaRPr>
          </a:p>
          <a:p>
            <a:r>
              <a:rPr lang="hr-HR" sz="2200" dirty="0">
                <a:solidFill>
                  <a:schemeClr val="bg1">
                    <a:lumMod val="50000"/>
                  </a:schemeClr>
                </a:solidFill>
                <a:latin typeface="Arial Rounded MT Bold" panose="020F0704030504030204" pitchFamily="34" charset="0"/>
              </a:rPr>
              <a:t>BROJ NOĆENJA u VLASTITIM  SMJEŠTAJNIM OBJEKTIMA  ZA NAJAM (mobilne kućice i ostali objekti)</a:t>
            </a:r>
          </a:p>
          <a:p>
            <a:pPr marL="0" indent="0">
              <a:buNone/>
            </a:pPr>
            <a:endParaRPr lang="hr-HR" sz="2200" dirty="0">
              <a:solidFill>
                <a:schemeClr val="bg1">
                  <a:lumMod val="50000"/>
                </a:schemeClr>
              </a:solidFill>
              <a:latin typeface="Arial Rounded MT Bold" panose="020F0704030504030204" pitchFamily="34" charset="0"/>
            </a:endParaRPr>
          </a:p>
          <a:p>
            <a:r>
              <a:rPr lang="hr-HR" sz="2200" dirty="0">
                <a:solidFill>
                  <a:schemeClr val="bg1">
                    <a:lumMod val="50000"/>
                  </a:schemeClr>
                </a:solidFill>
                <a:latin typeface="Arial Rounded MT Bold" panose="020F0704030504030204" pitchFamily="34" charset="0"/>
              </a:rPr>
              <a:t>BROJ NOĆENJA na SMJEŠTAJNIM JEDINICAMA (parcele i kamp mjesta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68" t="55041" r="32419" b="15195"/>
          <a:stretch/>
        </p:blipFill>
        <p:spPr bwMode="auto">
          <a:xfrm>
            <a:off x="7164288" y="6115608"/>
            <a:ext cx="1455786" cy="7124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2806913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sz="3600" b="1" dirty="0" smtClean="0">
                <a:solidFill>
                  <a:srgbClr val="0070C0"/>
                </a:solidFill>
              </a:rPr>
              <a:t>Prihodi smještaja - mjesečno</a:t>
            </a:r>
            <a:endParaRPr lang="hr-HR" sz="3600" b="1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hr-HR" sz="2200" b="1" dirty="0">
                <a:solidFill>
                  <a:schemeClr val="bg1">
                    <a:lumMod val="50000"/>
                  </a:schemeClr>
                </a:solidFill>
                <a:latin typeface="Arial Rounded MT Bold" panose="020F0704030504030204" pitchFamily="34" charset="0"/>
              </a:rPr>
              <a:t>PRIHOD OD VLASTITIH SMJEŠTAJNIH OBJEKATA ZA NAJAM</a:t>
            </a:r>
            <a:endParaRPr lang="hr-HR" sz="2200" dirty="0">
              <a:solidFill>
                <a:schemeClr val="bg1">
                  <a:lumMod val="50000"/>
                </a:schemeClr>
              </a:solidFill>
              <a:latin typeface="Arial Rounded MT Bold" panose="020F0704030504030204" pitchFamily="34" charset="0"/>
            </a:endParaRPr>
          </a:p>
          <a:p>
            <a:pPr lvl="1"/>
            <a:r>
              <a:rPr lang="hr-HR" sz="2200" dirty="0" smtClean="0">
                <a:solidFill>
                  <a:schemeClr val="bg1">
                    <a:lumMod val="50000"/>
                  </a:schemeClr>
                </a:solidFill>
                <a:latin typeface="Arial Rounded MT Bold" panose="020F0704030504030204" pitchFamily="34" charset="0"/>
              </a:rPr>
              <a:t>Obuhvaća</a:t>
            </a:r>
            <a:r>
              <a:rPr lang="hr-HR" sz="2200" b="1" dirty="0" smtClean="0">
                <a:solidFill>
                  <a:schemeClr val="bg1">
                    <a:lumMod val="50000"/>
                  </a:schemeClr>
                </a:solidFill>
                <a:latin typeface="Arial Rounded MT Bold" panose="020F0704030504030204" pitchFamily="34" charset="0"/>
              </a:rPr>
              <a:t> </a:t>
            </a:r>
            <a:r>
              <a:rPr lang="hr-HR" sz="2200" b="1" dirty="0">
                <a:solidFill>
                  <a:srgbClr val="FF0000"/>
                </a:solidFill>
                <a:latin typeface="Arial Rounded MT Bold" panose="020F0704030504030204" pitchFamily="34" charset="0"/>
              </a:rPr>
              <a:t>čiste prihode</a:t>
            </a:r>
            <a:r>
              <a:rPr lang="hr-HR" sz="2200" dirty="0">
                <a:solidFill>
                  <a:srgbClr val="FF0000"/>
                </a:solidFill>
                <a:latin typeface="Arial Rounded MT Bold" panose="020F0704030504030204" pitchFamily="34" charset="0"/>
              </a:rPr>
              <a:t> </a:t>
            </a:r>
            <a:r>
              <a:rPr lang="hr-HR" sz="2200" dirty="0">
                <a:solidFill>
                  <a:schemeClr val="bg1">
                    <a:lumMod val="50000"/>
                  </a:schemeClr>
                </a:solidFill>
                <a:latin typeface="Arial Rounded MT Bold" panose="020F0704030504030204" pitchFamily="34" charset="0"/>
              </a:rPr>
              <a:t>od prodaje vlastitih smještajnih objekata za najam kao što su </a:t>
            </a:r>
            <a:r>
              <a:rPr lang="hr-HR" sz="2200" b="1" dirty="0">
                <a:solidFill>
                  <a:srgbClr val="FF0000"/>
                </a:solidFill>
                <a:latin typeface="Arial Rounded MT Bold" panose="020F0704030504030204" pitchFamily="34" charset="0"/>
              </a:rPr>
              <a:t>mobilne kućice, šatori i sl. </a:t>
            </a:r>
            <a:endParaRPr lang="hr-HR" sz="2200" b="1" dirty="0" smtClean="0">
              <a:solidFill>
                <a:srgbClr val="FF0000"/>
              </a:solidFill>
              <a:latin typeface="Arial Rounded MT Bold" panose="020F0704030504030204" pitchFamily="34" charset="0"/>
            </a:endParaRPr>
          </a:p>
          <a:p>
            <a:pPr lvl="1"/>
            <a:r>
              <a:rPr lang="hr-HR" sz="2200" b="1" dirty="0" smtClean="0">
                <a:solidFill>
                  <a:srgbClr val="FF0000"/>
                </a:solidFill>
                <a:latin typeface="Arial Rounded MT Bold" panose="020F0704030504030204" pitchFamily="34" charset="0"/>
              </a:rPr>
              <a:t>Ne </a:t>
            </a:r>
            <a:r>
              <a:rPr lang="hr-HR" sz="2200" b="1" dirty="0">
                <a:solidFill>
                  <a:srgbClr val="FF0000"/>
                </a:solidFill>
                <a:latin typeface="Arial Rounded MT Bold" panose="020F0704030504030204" pitchFamily="34" charset="0"/>
              </a:rPr>
              <a:t>ubrajaju</a:t>
            </a:r>
            <a:r>
              <a:rPr lang="hr-HR" sz="2200" dirty="0">
                <a:solidFill>
                  <a:srgbClr val="FF0000"/>
                </a:solidFill>
                <a:latin typeface="Arial Rounded MT Bold" panose="020F0704030504030204" pitchFamily="34" charset="0"/>
              </a:rPr>
              <a:t> </a:t>
            </a:r>
            <a:r>
              <a:rPr lang="hr-HR" sz="2200" dirty="0">
                <a:solidFill>
                  <a:schemeClr val="bg1">
                    <a:lumMod val="50000"/>
                  </a:schemeClr>
                </a:solidFill>
                <a:latin typeface="Arial Rounded MT Bold" panose="020F0704030504030204" pitchFamily="34" charset="0"/>
              </a:rPr>
              <a:t>prihodi od prodaje </a:t>
            </a:r>
            <a:r>
              <a:rPr lang="hr-HR" sz="2200" b="1" dirty="0">
                <a:solidFill>
                  <a:schemeClr val="bg1">
                    <a:lumMod val="50000"/>
                  </a:schemeClr>
                </a:solidFill>
                <a:latin typeface="Arial Rounded MT Bold" panose="020F0704030504030204" pitchFamily="34" charset="0"/>
              </a:rPr>
              <a:t>ostalih recepcijskih usluga </a:t>
            </a:r>
            <a:r>
              <a:rPr lang="hr-HR" sz="2200" dirty="0">
                <a:solidFill>
                  <a:schemeClr val="bg1">
                    <a:lumMod val="50000"/>
                  </a:schemeClr>
                </a:solidFill>
                <a:latin typeface="Arial Rounded MT Bold" panose="020F0704030504030204" pitchFamily="34" charset="0"/>
              </a:rPr>
              <a:t>(npr. čišćenje, </a:t>
            </a:r>
            <a:r>
              <a:rPr lang="hr-HR" sz="2200" dirty="0" smtClean="0">
                <a:solidFill>
                  <a:schemeClr val="bg1">
                    <a:lumMod val="50000"/>
                  </a:schemeClr>
                </a:solidFill>
                <a:latin typeface="Arial Rounded MT Bold" panose="020F0704030504030204" pitchFamily="34" charset="0"/>
              </a:rPr>
              <a:t>posteljina, plinske boce </a:t>
            </a:r>
            <a:r>
              <a:rPr lang="hr-HR" sz="2200" dirty="0">
                <a:solidFill>
                  <a:schemeClr val="bg1">
                    <a:lumMod val="50000"/>
                  </a:schemeClr>
                </a:solidFill>
                <a:latin typeface="Arial Rounded MT Bold" panose="020F0704030504030204" pitchFamily="34" charset="0"/>
              </a:rPr>
              <a:t>i sl.).</a:t>
            </a:r>
          </a:p>
          <a:p>
            <a:r>
              <a:rPr lang="hr-HR" sz="2200" b="1" dirty="0">
                <a:solidFill>
                  <a:schemeClr val="bg1">
                    <a:lumMod val="50000"/>
                  </a:schemeClr>
                </a:solidFill>
                <a:latin typeface="Arial Rounded MT Bold" panose="020F0704030504030204" pitchFamily="34" charset="0"/>
              </a:rPr>
              <a:t>PRIHOD OD SMJEŠTAJNIH JEDINICA </a:t>
            </a:r>
            <a:endParaRPr lang="hr-HR" sz="2200" dirty="0">
              <a:solidFill>
                <a:schemeClr val="bg1">
                  <a:lumMod val="50000"/>
                </a:schemeClr>
              </a:solidFill>
              <a:latin typeface="Arial Rounded MT Bold" panose="020F0704030504030204" pitchFamily="34" charset="0"/>
            </a:endParaRPr>
          </a:p>
          <a:p>
            <a:pPr lvl="1"/>
            <a:r>
              <a:rPr lang="hr-HR" sz="2200" dirty="0" smtClean="0">
                <a:solidFill>
                  <a:schemeClr val="bg1">
                    <a:lumMod val="50000"/>
                  </a:schemeClr>
                </a:solidFill>
                <a:latin typeface="Arial Rounded MT Bold" panose="020F0704030504030204" pitchFamily="34" charset="0"/>
              </a:rPr>
              <a:t>Obuhvaća </a:t>
            </a:r>
            <a:r>
              <a:rPr lang="hr-HR" sz="2200" b="1" dirty="0">
                <a:solidFill>
                  <a:srgbClr val="FF0000"/>
                </a:solidFill>
                <a:latin typeface="Arial Rounded MT Bold" panose="020F0704030504030204" pitchFamily="34" charset="0"/>
              </a:rPr>
              <a:t>čiste prihode </a:t>
            </a:r>
            <a:r>
              <a:rPr lang="hr-HR" sz="2200" b="1" dirty="0">
                <a:solidFill>
                  <a:schemeClr val="bg1">
                    <a:lumMod val="50000"/>
                  </a:schemeClr>
                </a:solidFill>
                <a:latin typeface="Arial Rounded MT Bold" panose="020F0704030504030204" pitchFamily="34" charset="0"/>
              </a:rPr>
              <a:t>od prodaje </a:t>
            </a:r>
            <a:r>
              <a:rPr lang="hr-HR" sz="2200" b="1" dirty="0">
                <a:solidFill>
                  <a:srgbClr val="FF0000"/>
                </a:solidFill>
                <a:latin typeface="Arial Rounded MT Bold" panose="020F0704030504030204" pitchFamily="34" charset="0"/>
              </a:rPr>
              <a:t>parcela i kamp mjesta</a:t>
            </a:r>
            <a:r>
              <a:rPr lang="hr-HR" sz="2200" dirty="0">
                <a:solidFill>
                  <a:schemeClr val="bg1">
                    <a:lumMod val="50000"/>
                  </a:schemeClr>
                </a:solidFill>
                <a:latin typeface="Arial Rounded MT Bold" panose="020F0704030504030204" pitchFamily="34" charset="0"/>
              </a:rPr>
              <a:t> bez vlastitih smještajnih objekata za najam</a:t>
            </a:r>
            <a:r>
              <a:rPr lang="hr-HR" sz="2200" dirty="0" smtClean="0">
                <a:solidFill>
                  <a:schemeClr val="bg1">
                    <a:lumMod val="50000"/>
                  </a:schemeClr>
                </a:solidFill>
                <a:latin typeface="Arial Rounded MT Bold" panose="020F0704030504030204" pitchFamily="34" charset="0"/>
              </a:rPr>
              <a:t>,</a:t>
            </a:r>
          </a:p>
          <a:p>
            <a:pPr lvl="1"/>
            <a:r>
              <a:rPr lang="hr-HR" sz="2200" dirty="0" smtClean="0">
                <a:solidFill>
                  <a:schemeClr val="bg1">
                    <a:lumMod val="50000"/>
                  </a:schemeClr>
                </a:solidFill>
                <a:latin typeface="Arial Rounded MT Bold" panose="020F0704030504030204" pitchFamily="34" charset="0"/>
              </a:rPr>
              <a:t>Ne ubrajaju se prihodi prodaje ostalih recepcijskih usluga (npr. sef, kućni ljubimci, </a:t>
            </a:r>
            <a:r>
              <a:rPr lang="hr-HR" sz="2200" dirty="0" err="1" smtClean="0">
                <a:solidFill>
                  <a:schemeClr val="bg1">
                    <a:lumMod val="50000"/>
                  </a:schemeClr>
                </a:solidFill>
                <a:latin typeface="Arial Rounded MT Bold" panose="020F0704030504030204" pitchFamily="34" charset="0"/>
              </a:rPr>
              <a:t>trailer</a:t>
            </a:r>
            <a:r>
              <a:rPr lang="hr-HR" sz="2200" dirty="0" smtClean="0">
                <a:solidFill>
                  <a:schemeClr val="bg1">
                    <a:lumMod val="50000"/>
                  </a:schemeClr>
                </a:solidFill>
                <a:latin typeface="Arial Rounded MT Bold" panose="020F0704030504030204" pitchFamily="34" charset="0"/>
              </a:rPr>
              <a:t> i dr. </a:t>
            </a:r>
          </a:p>
          <a:p>
            <a:pPr lvl="1"/>
            <a:r>
              <a:rPr lang="hr-HR" sz="2200" dirty="0" smtClean="0">
                <a:solidFill>
                  <a:schemeClr val="bg1">
                    <a:lumMod val="50000"/>
                  </a:schemeClr>
                </a:solidFill>
                <a:latin typeface="Arial Rounded MT Bold" panose="020F0704030504030204" pitchFamily="34" charset="0"/>
              </a:rPr>
              <a:t>U ove prihode </a:t>
            </a:r>
            <a:r>
              <a:rPr lang="hr-HR" sz="2200" b="1" dirty="0" smtClean="0">
                <a:solidFill>
                  <a:srgbClr val="FF0000"/>
                </a:solidFill>
                <a:latin typeface="Arial Rounded MT Bold" panose="020F0704030504030204" pitchFamily="34" charset="0"/>
              </a:rPr>
              <a:t>uključuje se  i ukupni prihod </a:t>
            </a:r>
            <a:r>
              <a:rPr lang="hr-HR" sz="2200" b="1" dirty="0">
                <a:solidFill>
                  <a:srgbClr val="FF0000"/>
                </a:solidFill>
                <a:latin typeface="Arial Rounded MT Bold" panose="020F0704030504030204" pitchFamily="34" charset="0"/>
              </a:rPr>
              <a:t>paušala</a:t>
            </a:r>
            <a:r>
              <a:rPr lang="hr-HR" sz="2200" dirty="0">
                <a:solidFill>
                  <a:srgbClr val="FF0000"/>
                </a:solidFill>
                <a:latin typeface="Arial Rounded MT Bold" panose="020F0704030504030204" pitchFamily="34" charset="0"/>
              </a:rPr>
              <a:t> </a:t>
            </a:r>
            <a:r>
              <a:rPr lang="hr-HR" sz="2200" dirty="0">
                <a:solidFill>
                  <a:schemeClr val="bg1">
                    <a:lumMod val="50000"/>
                  </a:schemeClr>
                </a:solidFill>
                <a:latin typeface="Arial Rounded MT Bold" panose="020F0704030504030204" pitchFamily="34" charset="0"/>
              </a:rPr>
              <a:t>na osnovnim smještajnim </a:t>
            </a:r>
            <a:r>
              <a:rPr lang="hr-HR" sz="2200" dirty="0" smtClean="0">
                <a:solidFill>
                  <a:schemeClr val="bg1">
                    <a:lumMod val="50000"/>
                  </a:schemeClr>
                </a:solidFill>
                <a:latin typeface="Arial Rounded MT Bold" panose="020F0704030504030204" pitchFamily="34" charset="0"/>
              </a:rPr>
              <a:t>jedinicama </a:t>
            </a:r>
            <a:r>
              <a:rPr lang="hr-HR" sz="2200" b="1" dirty="0" smtClean="0">
                <a:solidFill>
                  <a:srgbClr val="0070C0"/>
                </a:solidFill>
                <a:latin typeface="Arial Rounded MT Bold" panose="020F0704030504030204" pitchFamily="34" charset="0"/>
              </a:rPr>
              <a:t>razgraničen mjesečno</a:t>
            </a:r>
            <a:r>
              <a:rPr lang="hr-HR" sz="2200" dirty="0" smtClean="0">
                <a:solidFill>
                  <a:schemeClr val="bg1">
                    <a:lumMod val="50000"/>
                  </a:schemeClr>
                </a:solidFill>
                <a:latin typeface="Arial Rounded MT Bold" panose="020F0704030504030204" pitchFamily="34" charset="0"/>
              </a:rPr>
              <a:t>. </a:t>
            </a:r>
            <a:endParaRPr lang="hr-HR" sz="2200" dirty="0">
              <a:solidFill>
                <a:schemeClr val="bg1">
                  <a:lumMod val="50000"/>
                </a:schemeClr>
              </a:solidFill>
              <a:latin typeface="Arial Rounded MT Bold" panose="020F0704030504030204" pitchFamily="34" charset="0"/>
            </a:endParaRPr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77933394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r-HR" sz="3600" dirty="0" smtClean="0">
                <a:solidFill>
                  <a:srgbClr val="0070C0"/>
                </a:solidFill>
                <a:latin typeface="Arial Rounded MT Bold" panose="020F0704030504030204" pitchFamily="34" charset="0"/>
              </a:rPr>
              <a:t>Razgraničenje prihoda paušala:</a:t>
            </a:r>
            <a:br>
              <a:rPr lang="hr-HR" sz="3600" dirty="0" smtClean="0">
                <a:solidFill>
                  <a:srgbClr val="0070C0"/>
                </a:solidFill>
                <a:latin typeface="Arial Rounded MT Bold" panose="020F0704030504030204" pitchFamily="34" charset="0"/>
              </a:rPr>
            </a:br>
            <a:r>
              <a:rPr lang="hr-HR" sz="2700" dirty="0" smtClean="0">
                <a:solidFill>
                  <a:srgbClr val="0070C0"/>
                </a:solidFill>
                <a:latin typeface="Arial Rounded MT Bold" panose="020F0704030504030204" pitchFamily="34" charset="0"/>
              </a:rPr>
              <a:t>Formula: Prihod od paušala /brojem dana ugovora X broj dana u mjesecu</a:t>
            </a:r>
            <a:endParaRPr lang="hr-HR" sz="2700" dirty="0">
              <a:solidFill>
                <a:srgbClr val="0070C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25144"/>
          </a:xfrm>
        </p:spPr>
        <p:txBody>
          <a:bodyPr>
            <a:normAutofit fontScale="32500" lnSpcReduction="20000"/>
          </a:bodyPr>
          <a:lstStyle/>
          <a:p>
            <a:pPr marL="0" indent="0">
              <a:buNone/>
            </a:pPr>
            <a:endParaRPr lang="hr-HR" dirty="0"/>
          </a:p>
          <a:p>
            <a:r>
              <a:rPr lang="hr-HR" sz="4200" dirty="0">
                <a:solidFill>
                  <a:schemeClr val="bg1">
                    <a:lumMod val="50000"/>
                  </a:schemeClr>
                </a:solidFill>
                <a:latin typeface="Arial Rounded MT Bold" panose="020F0704030504030204" pitchFamily="34" charset="0"/>
              </a:rPr>
              <a:t>Prihod od paušala potrebno je </a:t>
            </a:r>
            <a:r>
              <a:rPr lang="hr-HR" sz="4200" dirty="0" smtClean="0">
                <a:solidFill>
                  <a:schemeClr val="bg1">
                    <a:lumMod val="50000"/>
                  </a:schemeClr>
                </a:solidFill>
                <a:latin typeface="Arial Rounded MT Bold" panose="020F0704030504030204" pitchFamily="34" charset="0"/>
              </a:rPr>
              <a:t>razgraničiti  </a:t>
            </a:r>
            <a:r>
              <a:rPr lang="hr-HR" sz="4200" dirty="0">
                <a:solidFill>
                  <a:schemeClr val="bg1">
                    <a:lumMod val="50000"/>
                  </a:schemeClr>
                </a:solidFill>
                <a:latin typeface="Arial Rounded MT Bold" panose="020F0704030504030204" pitchFamily="34" charset="0"/>
              </a:rPr>
              <a:t>bez obzira na vrijeme njihove naplate. </a:t>
            </a:r>
            <a:endParaRPr lang="hr-HR" sz="4200" dirty="0" smtClean="0">
              <a:solidFill>
                <a:schemeClr val="bg1">
                  <a:lumMod val="50000"/>
                </a:schemeClr>
              </a:solidFill>
              <a:latin typeface="Arial Rounded MT Bold" panose="020F0704030504030204" pitchFamily="34" charset="0"/>
            </a:endParaRPr>
          </a:p>
          <a:p>
            <a:r>
              <a:rPr lang="hr-HR" sz="4200" dirty="0" smtClean="0">
                <a:solidFill>
                  <a:schemeClr val="bg1">
                    <a:lumMod val="50000"/>
                  </a:schemeClr>
                </a:solidFill>
                <a:latin typeface="Arial Rounded MT Bold" panose="020F0704030504030204" pitchFamily="34" charset="0"/>
              </a:rPr>
              <a:t>Sustavi koji automatski razgraničavaju prihode tko se i unose.</a:t>
            </a:r>
          </a:p>
          <a:p>
            <a:r>
              <a:rPr lang="hr-HR" sz="4200" dirty="0" smtClean="0">
                <a:solidFill>
                  <a:schemeClr val="bg1">
                    <a:lumMod val="50000"/>
                  </a:schemeClr>
                </a:solidFill>
                <a:latin typeface="Arial Rounded MT Bold" panose="020F0704030504030204" pitchFamily="34" charset="0"/>
              </a:rPr>
              <a:t>Ručni obračun prihoda od paušala:</a:t>
            </a:r>
          </a:p>
          <a:p>
            <a:r>
              <a:rPr lang="hr-HR" sz="4400" dirty="0" smtClean="0">
                <a:solidFill>
                  <a:srgbClr val="0070C0"/>
                </a:solidFill>
                <a:latin typeface="Arial Rounded MT Bold" panose="020F0704030504030204" pitchFamily="34" charset="0"/>
              </a:rPr>
              <a:t>Formula: Prihod od paušala /brojem dana ugovora X broj dana u mjesecu</a:t>
            </a:r>
            <a:endParaRPr lang="hr-HR" sz="4200" dirty="0" smtClean="0">
              <a:solidFill>
                <a:schemeClr val="bg1">
                  <a:lumMod val="50000"/>
                </a:schemeClr>
              </a:solidFill>
              <a:latin typeface="Arial Rounded MT Bold" panose="020F0704030504030204" pitchFamily="34" charset="0"/>
            </a:endParaRPr>
          </a:p>
          <a:p>
            <a:pPr marL="0" indent="0">
              <a:buNone/>
            </a:pPr>
            <a:endParaRPr lang="hr-HR" sz="4200" dirty="0">
              <a:solidFill>
                <a:schemeClr val="bg1">
                  <a:lumMod val="50000"/>
                </a:schemeClr>
              </a:solidFill>
              <a:latin typeface="Arial Rounded MT Bold" panose="020F0704030504030204" pitchFamily="34" charset="0"/>
            </a:endParaRPr>
          </a:p>
          <a:p>
            <a:pPr marL="0" indent="0">
              <a:buNone/>
            </a:pPr>
            <a:endParaRPr lang="hr-HR" sz="4200" dirty="0" smtClean="0">
              <a:solidFill>
                <a:schemeClr val="bg1">
                  <a:lumMod val="50000"/>
                </a:schemeClr>
              </a:solidFill>
              <a:latin typeface="Arial Rounded MT Bold" panose="020F0704030504030204" pitchFamily="34" charset="0"/>
            </a:endParaRPr>
          </a:p>
          <a:p>
            <a:pPr marL="0" indent="0">
              <a:buNone/>
            </a:pPr>
            <a:endParaRPr lang="hr-HR" sz="4200" dirty="0">
              <a:solidFill>
                <a:schemeClr val="bg1">
                  <a:lumMod val="50000"/>
                </a:schemeClr>
              </a:solidFill>
              <a:latin typeface="Arial Rounded MT Bold" panose="020F0704030504030204" pitchFamily="34" charset="0"/>
            </a:endParaRPr>
          </a:p>
          <a:p>
            <a:endParaRPr lang="hr-HR" sz="4200" dirty="0" smtClean="0">
              <a:solidFill>
                <a:schemeClr val="bg1">
                  <a:lumMod val="50000"/>
                </a:schemeClr>
              </a:solidFill>
              <a:latin typeface="Arial Rounded MT Bold" panose="020F0704030504030204" pitchFamily="34" charset="0"/>
            </a:endParaRPr>
          </a:p>
          <a:p>
            <a:endParaRPr lang="hr-HR" sz="4200" dirty="0">
              <a:solidFill>
                <a:schemeClr val="bg1">
                  <a:lumMod val="50000"/>
                </a:schemeClr>
              </a:solidFill>
              <a:latin typeface="Arial Rounded MT Bold" panose="020F0704030504030204" pitchFamily="34" charset="0"/>
            </a:endParaRPr>
          </a:p>
          <a:p>
            <a:endParaRPr lang="hr-HR" sz="4200" dirty="0" smtClean="0">
              <a:solidFill>
                <a:schemeClr val="bg1">
                  <a:lumMod val="50000"/>
                </a:schemeClr>
              </a:solidFill>
              <a:latin typeface="Arial Rounded MT Bold" panose="020F0704030504030204" pitchFamily="34" charset="0"/>
            </a:endParaRPr>
          </a:p>
          <a:p>
            <a:endParaRPr lang="hr-HR" sz="4200" dirty="0">
              <a:solidFill>
                <a:schemeClr val="bg1">
                  <a:lumMod val="50000"/>
                </a:schemeClr>
              </a:solidFill>
              <a:latin typeface="Arial Rounded MT Bold" panose="020F0704030504030204" pitchFamily="34" charset="0"/>
            </a:endParaRPr>
          </a:p>
          <a:p>
            <a:endParaRPr lang="hr-HR" sz="4200" dirty="0" smtClean="0">
              <a:solidFill>
                <a:schemeClr val="bg1">
                  <a:lumMod val="50000"/>
                </a:schemeClr>
              </a:solidFill>
              <a:latin typeface="Arial Rounded MT Bold" panose="020F0704030504030204" pitchFamily="34" charset="0"/>
            </a:endParaRPr>
          </a:p>
          <a:p>
            <a:endParaRPr lang="hr-HR" sz="4200" dirty="0">
              <a:solidFill>
                <a:schemeClr val="bg1">
                  <a:lumMod val="50000"/>
                </a:schemeClr>
              </a:solidFill>
              <a:latin typeface="Arial Rounded MT Bold" panose="020F0704030504030204" pitchFamily="34" charset="0"/>
            </a:endParaRPr>
          </a:p>
          <a:p>
            <a:endParaRPr lang="hr-HR" sz="4200" dirty="0" smtClean="0">
              <a:solidFill>
                <a:schemeClr val="bg1">
                  <a:lumMod val="50000"/>
                </a:schemeClr>
              </a:solidFill>
              <a:latin typeface="Arial Rounded MT Bold" panose="020F0704030504030204" pitchFamily="34" charset="0"/>
            </a:endParaRPr>
          </a:p>
          <a:p>
            <a:endParaRPr lang="hr-HR" sz="4200" dirty="0" smtClean="0">
              <a:solidFill>
                <a:schemeClr val="bg1">
                  <a:lumMod val="50000"/>
                </a:schemeClr>
              </a:solidFill>
              <a:latin typeface="Arial Rounded MT Bold" panose="020F0704030504030204" pitchFamily="34" charset="0"/>
            </a:endParaRPr>
          </a:p>
          <a:p>
            <a:r>
              <a:rPr lang="hr-HR" sz="4200" dirty="0" smtClean="0">
                <a:solidFill>
                  <a:schemeClr val="bg1">
                    <a:lumMod val="50000"/>
                  </a:schemeClr>
                </a:solidFill>
                <a:latin typeface="Arial Rounded MT Bold" panose="020F0704030504030204" pitchFamily="34" charset="0"/>
              </a:rPr>
              <a:t>Prihode </a:t>
            </a:r>
            <a:r>
              <a:rPr lang="hr-HR" sz="4200" dirty="0">
                <a:solidFill>
                  <a:schemeClr val="bg1">
                    <a:lumMod val="50000"/>
                  </a:schemeClr>
                </a:solidFill>
                <a:latin typeface="Arial Rounded MT Bold" panose="020F0704030504030204" pitchFamily="34" charset="0"/>
              </a:rPr>
              <a:t>koji se ostvare od zimovanja molimo da unesete jednom godišnje i to u 12. mjesec. </a:t>
            </a:r>
          </a:p>
          <a:p>
            <a:r>
              <a:rPr lang="hr-HR" sz="4200" dirty="0">
                <a:solidFill>
                  <a:schemeClr val="bg1">
                    <a:lumMod val="50000"/>
                  </a:schemeClr>
                </a:solidFill>
                <a:latin typeface="Arial Rounded MT Bold" panose="020F0704030504030204" pitchFamily="34" charset="0"/>
              </a:rPr>
              <a:t>Ostali prihodi ostvareni od SJ za koje postoje ugovori o paušalu kao što su primjerice </a:t>
            </a:r>
            <a:r>
              <a:rPr lang="hr-HR" sz="4200" dirty="0" err="1">
                <a:solidFill>
                  <a:schemeClr val="bg1">
                    <a:lumMod val="50000"/>
                  </a:schemeClr>
                </a:solidFill>
                <a:latin typeface="Arial Rounded MT Bold" panose="020F0704030504030204" pitchFamily="34" charset="0"/>
              </a:rPr>
              <a:t>trailer</a:t>
            </a:r>
            <a:r>
              <a:rPr lang="hr-HR" sz="4200" dirty="0">
                <a:solidFill>
                  <a:schemeClr val="bg1">
                    <a:lumMod val="50000"/>
                  </a:schemeClr>
                </a:solidFill>
                <a:latin typeface="Arial Rounded MT Bold" panose="020F0704030504030204" pitchFamily="34" charset="0"/>
              </a:rPr>
              <a:t> ili vez u moru ili prihod od dodatnih osoba, svi ti prihodi su ostali prihodi smještaja te se evidentiraju u dnevnim prihodima prema korištenju pa ih zasigurno imate već u mjesečnom zbroju prihoda iz vaših sustava.</a:t>
            </a:r>
          </a:p>
          <a:p>
            <a:endParaRPr lang="hr-HR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4624754"/>
              </p:ext>
            </p:extLst>
          </p:nvPr>
        </p:nvGraphicFramePr>
        <p:xfrm>
          <a:off x="899595" y="2819380"/>
          <a:ext cx="7848871" cy="2049780"/>
        </p:xfrm>
        <a:graphic>
          <a:graphicData uri="http://schemas.openxmlformats.org/drawingml/2006/table">
            <a:tbl>
              <a:tblPr/>
              <a:tblGrid>
                <a:gridCol w="1026586"/>
                <a:gridCol w="440492"/>
                <a:gridCol w="586832"/>
                <a:gridCol w="660185"/>
                <a:gridCol w="660185"/>
                <a:gridCol w="733539"/>
                <a:gridCol w="660185"/>
                <a:gridCol w="660185"/>
                <a:gridCol w="733539"/>
                <a:gridCol w="1687143"/>
              </a:tblGrid>
              <a:tr h="192945">
                <a:tc>
                  <a:txBody>
                    <a:bodyPr/>
                    <a:lstStyle/>
                    <a:p>
                      <a:pPr algn="l" fontAlgn="b"/>
                      <a:r>
                        <a:rPr lang="hr-HR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 Rounded MT Bold" panose="020F0704030504030204" pitchFamily="34" charset="0"/>
                        </a:rPr>
                        <a:t>MJESECI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 Rounded MT Bold" panose="020F0704030504030204" pitchFamily="34" charset="0"/>
                        </a:rPr>
                        <a:t>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 Rounded MT Bold" panose="020F0704030504030204" pitchFamily="34" charset="0"/>
                        </a:rPr>
                        <a:t>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 Rounded MT Bold" panose="020F0704030504030204" pitchFamily="34" charset="0"/>
                        </a:rPr>
                        <a:t>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 Rounded MT Bold" panose="020F0704030504030204" pitchFamily="34" charset="0"/>
                        </a:rPr>
                        <a:t>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 Rounded MT Bold" panose="020F0704030504030204" pitchFamily="34" charset="0"/>
                        </a:rPr>
                        <a:t>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 Rounded MT Bold" panose="020F0704030504030204" pitchFamily="34" charset="0"/>
                        </a:rPr>
                        <a:t>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 Rounded MT Bold" panose="020F0704030504030204" pitchFamily="34" charset="0"/>
                        </a:rPr>
                        <a:t>10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 Rounded MT Bold" panose="020F0704030504030204" pitchFamily="34" charset="0"/>
                        </a:rPr>
                        <a:t>Ukupno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r-HR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 Rounded MT Bold" panose="020F07040305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375516">
                <a:tc>
                  <a:txBody>
                    <a:bodyPr/>
                    <a:lstStyle/>
                    <a:p>
                      <a:pPr algn="l" fontAlgn="b"/>
                      <a:r>
                        <a:rPr lang="hr-H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Rounded MT Bold" panose="020F0704030504030204" pitchFamily="34" charset="0"/>
                        </a:rPr>
                        <a:t>Broj dana otvorenosti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400" b="1" i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alibri"/>
                        </a:rPr>
                        <a:t>10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400" b="1" i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alibri"/>
                        </a:rPr>
                        <a:t>31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400" b="1" i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alibri"/>
                        </a:rPr>
                        <a:t>30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400" b="1" i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alibri"/>
                        </a:rPr>
                        <a:t>31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400" b="1" i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alibri"/>
                        </a:rPr>
                        <a:t>31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400" b="1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alibri"/>
                        </a:rPr>
                        <a:t>30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400" b="1" i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alibri"/>
                        </a:rPr>
                        <a:t>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600" b="1" i="0" u="none" strike="noStrike" dirty="0">
                          <a:solidFill>
                            <a:srgbClr val="0070C0"/>
                          </a:solidFill>
                          <a:effectLst/>
                          <a:latin typeface="Calibri"/>
                        </a:rPr>
                        <a:t>169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r-H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Rounded MT Bold" panose="020F0704030504030204" pitchFamily="34" charset="0"/>
                        </a:rPr>
                        <a:t>Broj dana otvorenosti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8088">
                <a:tc>
                  <a:txBody>
                    <a:bodyPr/>
                    <a:lstStyle/>
                    <a:p>
                      <a:pPr algn="l" fontAlgn="b"/>
                      <a:r>
                        <a:rPr lang="hr-H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Rounded MT Bold" panose="020F0704030504030204" pitchFamily="34" charset="0"/>
                        </a:rPr>
                        <a:t>Broj zauzetih smještajnih jedinica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400" b="1" i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400" b="1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alibri"/>
                        </a:rPr>
                        <a:t>31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400" b="1" i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alibri"/>
                        </a:rPr>
                        <a:t>30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400" b="1" i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alibri"/>
                        </a:rPr>
                        <a:t>31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400" b="1" i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alibri"/>
                        </a:rPr>
                        <a:t>31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400" b="1" i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alibri"/>
                        </a:rPr>
                        <a:t>30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400" b="1" i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600" b="1" i="0" u="none" strike="noStrike" dirty="0">
                          <a:solidFill>
                            <a:srgbClr val="0070C0"/>
                          </a:solidFill>
                          <a:effectLst/>
                          <a:latin typeface="Calibri"/>
                        </a:rPr>
                        <a:t>153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 Rounded MT Bold" panose="020F0704030504030204" pitchFamily="34" charset="0"/>
                        </a:rPr>
                        <a:t>Broj</a:t>
                      </a:r>
                      <a:r>
                        <a:rPr lang="pl-PL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Rounded MT Bold" panose="020F0704030504030204" pitchFamily="34" charset="0"/>
                        </a:rPr>
                        <a:t> </a:t>
                      </a:r>
                      <a:r>
                        <a:rPr lang="pl-PL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 Rounded MT Bold" panose="020F0704030504030204" pitchFamily="34" charset="0"/>
                        </a:rPr>
                        <a:t>zauzetih</a:t>
                      </a:r>
                      <a:r>
                        <a:rPr lang="pl-PL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Rounded MT Bold" panose="020F0704030504030204" pitchFamily="34" charset="0"/>
                        </a:rPr>
                        <a:t> SJ za 1 </a:t>
                      </a:r>
                      <a:r>
                        <a:rPr lang="pl-PL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 Rounded MT Bold" panose="020F0704030504030204" pitchFamily="34" charset="0"/>
                        </a:rPr>
                        <a:t>paušal</a:t>
                      </a:r>
                      <a:endParaRPr lang="pl-PL" sz="1200" b="1" i="0" u="none" strike="noStrike" dirty="0">
                        <a:solidFill>
                          <a:srgbClr val="000000"/>
                        </a:solidFill>
                        <a:effectLst/>
                        <a:latin typeface="Arial Rounded MT Bold" panose="020F07040305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23231">
                <a:tc>
                  <a:txBody>
                    <a:bodyPr/>
                    <a:lstStyle/>
                    <a:p>
                      <a:pPr algn="l" fontAlgn="b"/>
                      <a:r>
                        <a:rPr lang="pl-PL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 Rounded MT Bold" panose="020F0704030504030204" pitchFamily="34" charset="0"/>
                        </a:rPr>
                        <a:t>Mjesečni</a:t>
                      </a:r>
                      <a:r>
                        <a:rPr lang="pl-PL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Rounded MT Bold" panose="020F0704030504030204" pitchFamily="34" charset="0"/>
                        </a:rPr>
                        <a:t> </a:t>
                      </a:r>
                      <a:r>
                        <a:rPr lang="pl-PL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 Rounded MT Bold" panose="020F0704030504030204" pitchFamily="34" charset="0"/>
                        </a:rPr>
                        <a:t>prihod</a:t>
                      </a:r>
                      <a:r>
                        <a:rPr lang="pl-PL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Rounded MT Bold" panose="020F0704030504030204" pitchFamily="34" charset="0"/>
                        </a:rPr>
                        <a:t>: 15.000/153*</a:t>
                      </a:r>
                      <a:r>
                        <a:rPr lang="pl-PL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 Rounded MT Bold" panose="020F0704030504030204" pitchFamily="34" charset="0"/>
                        </a:rPr>
                        <a:t>broj</a:t>
                      </a:r>
                      <a:r>
                        <a:rPr lang="pl-PL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Rounded MT Bold" panose="020F0704030504030204" pitchFamily="34" charset="0"/>
                        </a:rPr>
                        <a:t> dana u </a:t>
                      </a:r>
                      <a:r>
                        <a:rPr lang="pl-PL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 Rounded MT Bold" panose="020F0704030504030204" pitchFamily="34" charset="0"/>
                        </a:rPr>
                        <a:t>mjesecu</a:t>
                      </a:r>
                      <a:endParaRPr lang="pl-PL" sz="1100" b="1" i="0" u="none" strike="noStrike" dirty="0">
                        <a:solidFill>
                          <a:srgbClr val="000000"/>
                        </a:solidFill>
                        <a:effectLst/>
                        <a:latin typeface="Arial Rounded MT Bold" panose="020F07040305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400" b="1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400" b="1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alibri"/>
                        </a:rPr>
                        <a:t>         3.039  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400" b="1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alibri"/>
                        </a:rPr>
                        <a:t>            2.941  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400" b="1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alibri"/>
                        </a:rPr>
                        <a:t>            3.039  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400" b="1" i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alibri"/>
                        </a:rPr>
                        <a:t>            3.039  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400" b="1" i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alibri"/>
                        </a:rPr>
                        <a:t>            2.941  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400" b="1" i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1600" b="1" i="0" u="none" strike="noStrike" dirty="0">
                          <a:solidFill>
                            <a:srgbClr val="0070C0"/>
                          </a:solidFill>
                          <a:effectLst/>
                          <a:latin typeface="Calibri"/>
                        </a:rPr>
                        <a:t>         15.000  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r-H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Rounded MT Bold" panose="020F0704030504030204" pitchFamily="34" charset="0"/>
                        </a:rPr>
                        <a:t>Razgraničeni mjesečni prihod 1 paušala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0029282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sz="3600" dirty="0">
                <a:solidFill>
                  <a:srgbClr val="0070C0"/>
                </a:solidFill>
                <a:latin typeface="Arial Rounded MT Bold" panose="020F0704030504030204" pitchFamily="34" charset="0"/>
              </a:rPr>
              <a:t>Pomo</a:t>
            </a:r>
            <a:r>
              <a:rPr lang="hr-HR" sz="3600" b="1" dirty="0">
                <a:solidFill>
                  <a:srgbClr val="0070C0"/>
                </a:solidFill>
                <a:latin typeface="Arial Rounded MT Bold" panose="020F0704030504030204" pitchFamily="34" charset="0"/>
              </a:rPr>
              <a:t>ć</a:t>
            </a:r>
            <a:r>
              <a:rPr lang="hr-HR" sz="3600" dirty="0">
                <a:solidFill>
                  <a:srgbClr val="0070C0"/>
                </a:solidFill>
                <a:latin typeface="Arial Rounded MT Bold" panose="020F0704030504030204" pitchFamily="34" charset="0"/>
              </a:rPr>
              <a:t>???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sz="2400" dirty="0" err="1">
                <a:latin typeface="Arial Rounded MT Bold" panose="020F0704030504030204" pitchFamily="34" charset="0"/>
              </a:rPr>
              <a:t>Gabi</a:t>
            </a:r>
            <a:r>
              <a:rPr lang="hr-HR" sz="2400" dirty="0">
                <a:latin typeface="Arial Rounded MT Bold" panose="020F0704030504030204" pitchFamily="34" charset="0"/>
              </a:rPr>
              <a:t> </a:t>
            </a:r>
            <a:r>
              <a:rPr lang="hr-HR" sz="2400" dirty="0" err="1">
                <a:latin typeface="Arial Rounded MT Bold" panose="020F0704030504030204" pitchFamily="34" charset="0"/>
              </a:rPr>
              <a:t>Stroligo</a:t>
            </a:r>
            <a:r>
              <a:rPr lang="hr-HR" sz="2400" dirty="0">
                <a:latin typeface="Arial Rounded MT Bold" panose="020F0704030504030204" pitchFamily="34" charset="0"/>
              </a:rPr>
              <a:t> Herceg na mail </a:t>
            </a:r>
            <a:r>
              <a:rPr lang="hr-HR" sz="2400" u="sng" dirty="0" err="1">
                <a:latin typeface="Arial Rounded MT Bold" panose="020F0704030504030204" pitchFamily="34" charset="0"/>
                <a:hlinkClick r:id="rId2"/>
              </a:rPr>
              <a:t>gabish</a:t>
            </a:r>
            <a:r>
              <a:rPr lang="hr-HR" sz="2400" u="sng" dirty="0">
                <a:latin typeface="Arial Rounded MT Bold" panose="020F0704030504030204" pitchFamily="34" charset="0"/>
                <a:hlinkClick r:id="rId2"/>
              </a:rPr>
              <a:t>@</a:t>
            </a:r>
            <a:r>
              <a:rPr lang="hr-HR" sz="2400" u="sng" dirty="0" err="1">
                <a:latin typeface="Arial Rounded MT Bold" panose="020F0704030504030204" pitchFamily="34" charset="0"/>
                <a:hlinkClick r:id="rId2"/>
              </a:rPr>
              <a:t>fthm.hr</a:t>
            </a:r>
            <a:r>
              <a:rPr lang="hr-HR" sz="2400" dirty="0">
                <a:latin typeface="Arial Rounded MT Bold" panose="020F0704030504030204" pitchFamily="34" charset="0"/>
              </a:rPr>
              <a:t> ili na </a:t>
            </a:r>
            <a:r>
              <a:rPr lang="hr-HR" sz="2400" dirty="0" err="1">
                <a:latin typeface="Arial Rounded MT Bold" panose="020F0704030504030204" pitchFamily="34" charset="0"/>
              </a:rPr>
              <a:t>tel</a:t>
            </a:r>
            <a:r>
              <a:rPr lang="hr-HR" sz="2400" dirty="0">
                <a:latin typeface="Arial Rounded MT Bold" panose="020F0704030504030204" pitchFamily="34" charset="0"/>
              </a:rPr>
              <a:t> 051294686 </a:t>
            </a:r>
            <a:endParaRPr lang="hr-HR" sz="2400" dirty="0" smtClean="0">
              <a:latin typeface="Arial Rounded MT Bold" panose="020F0704030504030204" pitchFamily="34" charset="0"/>
            </a:endParaRPr>
          </a:p>
          <a:p>
            <a:r>
              <a:rPr lang="hr-HR" sz="2400" dirty="0" smtClean="0">
                <a:latin typeface="Arial Rounded MT Bold" panose="020F0704030504030204" pitchFamily="34" charset="0"/>
              </a:rPr>
              <a:t> </a:t>
            </a:r>
            <a:r>
              <a:rPr lang="hr-HR" sz="2400" dirty="0">
                <a:latin typeface="Arial Rounded MT Bold" panose="020F0704030504030204" pitchFamily="34" charset="0"/>
              </a:rPr>
              <a:t>Ines </a:t>
            </a:r>
            <a:r>
              <a:rPr lang="hr-HR" sz="2400" dirty="0" err="1">
                <a:latin typeface="Arial Rounded MT Bold" panose="020F0704030504030204" pitchFamily="34" charset="0"/>
              </a:rPr>
              <a:t>Vidas</a:t>
            </a:r>
            <a:r>
              <a:rPr lang="hr-HR" sz="2400" dirty="0">
                <a:latin typeface="Arial Rounded MT Bold" panose="020F0704030504030204" pitchFamily="34" charset="0"/>
              </a:rPr>
              <a:t> na mail </a:t>
            </a:r>
            <a:r>
              <a:rPr lang="hr-HR" sz="2400" u="sng" dirty="0" err="1">
                <a:latin typeface="Arial Rounded MT Bold" panose="020F0704030504030204" pitchFamily="34" charset="0"/>
                <a:hlinkClick r:id="rId3"/>
              </a:rPr>
              <a:t>ines.vidas</a:t>
            </a:r>
            <a:r>
              <a:rPr lang="hr-HR" sz="2400" u="sng" dirty="0">
                <a:latin typeface="Arial Rounded MT Bold" panose="020F0704030504030204" pitchFamily="34" charset="0"/>
                <a:hlinkClick r:id="rId3"/>
              </a:rPr>
              <a:t>@</a:t>
            </a:r>
            <a:r>
              <a:rPr lang="hr-HR" sz="2400" u="sng" dirty="0" err="1">
                <a:latin typeface="Arial Rounded MT Bold" panose="020F0704030504030204" pitchFamily="34" charset="0"/>
                <a:hlinkClick r:id="rId3"/>
              </a:rPr>
              <a:t>camping</a:t>
            </a:r>
            <a:r>
              <a:rPr lang="hr-HR" sz="2400" u="sng" dirty="0" err="1">
                <a:latin typeface="Arial Rounded MT Bold" panose="020F0704030504030204" pitchFamily="34" charset="0"/>
              </a:rPr>
              <a:t>.hr</a:t>
            </a:r>
            <a:r>
              <a:rPr lang="hr-HR" sz="2400" dirty="0">
                <a:latin typeface="Arial Rounded MT Bold" panose="020F0704030504030204" pitchFamily="34" charset="0"/>
              </a:rPr>
              <a:t>  ili na </a:t>
            </a:r>
            <a:r>
              <a:rPr lang="hr-HR" sz="2400" dirty="0" err="1">
                <a:latin typeface="Arial Rounded MT Bold" panose="020F0704030504030204" pitchFamily="34" charset="0"/>
              </a:rPr>
              <a:t>tel</a:t>
            </a:r>
            <a:r>
              <a:rPr lang="hr-HR" sz="2400" dirty="0">
                <a:latin typeface="Arial Rounded MT Bold" panose="020F0704030504030204" pitchFamily="34" charset="0"/>
              </a:rPr>
              <a:t> 052451324. </a:t>
            </a:r>
            <a:endParaRPr lang="hr-HR" sz="2400" dirty="0" smtClean="0">
              <a:latin typeface="Arial Rounded MT Bold" panose="020F0704030504030204" pitchFamily="34" charset="0"/>
            </a:endParaRPr>
          </a:p>
          <a:p>
            <a:r>
              <a:rPr lang="hr-HR" sz="2400" dirty="0" smtClean="0">
                <a:latin typeface="Arial Rounded MT Bold" panose="020F0704030504030204" pitchFamily="34" charset="0"/>
              </a:rPr>
              <a:t>Josipa Cvelić-Bonifačić, </a:t>
            </a:r>
            <a:r>
              <a:rPr lang="hr-HR" sz="2400" dirty="0" err="1" smtClean="0">
                <a:latin typeface="Arial Rounded MT Bold" panose="020F0704030504030204" pitchFamily="34" charset="0"/>
                <a:hlinkClick r:id="rId4"/>
              </a:rPr>
              <a:t>josipa.bonifacic</a:t>
            </a:r>
            <a:r>
              <a:rPr lang="hr-HR" sz="2400" dirty="0" smtClean="0">
                <a:latin typeface="Arial Rounded MT Bold" panose="020F0704030504030204" pitchFamily="34" charset="0"/>
                <a:hlinkClick r:id="rId4"/>
              </a:rPr>
              <a:t>@</a:t>
            </a:r>
            <a:r>
              <a:rPr lang="hr-HR" sz="2400" dirty="0" err="1" smtClean="0">
                <a:latin typeface="Arial Rounded MT Bold" panose="020F0704030504030204" pitchFamily="34" charset="0"/>
                <a:hlinkClick r:id="rId4"/>
              </a:rPr>
              <a:t>fthm.hr</a:t>
            </a:r>
            <a:r>
              <a:rPr lang="hr-HR" sz="2400" dirty="0" smtClean="0">
                <a:latin typeface="Arial Rounded MT Bold" panose="020F0704030504030204" pitchFamily="34" charset="0"/>
              </a:rPr>
              <a:t> ili 098442877</a:t>
            </a:r>
            <a:endParaRPr lang="hr-HR" sz="2400" dirty="0">
              <a:latin typeface="Arial Rounded MT Bold" panose="020F0704030504030204" pitchFamily="34" charset="0"/>
            </a:endParaRPr>
          </a:p>
          <a:p>
            <a:endParaRPr lang="hr-HR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68" t="55041" r="32419" b="15195"/>
          <a:stretch/>
        </p:blipFill>
        <p:spPr bwMode="auto">
          <a:xfrm>
            <a:off x="7164288" y="6115608"/>
            <a:ext cx="1455786" cy="7124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24" t="54042" r="19371" b="17575"/>
          <a:stretch/>
        </p:blipFill>
        <p:spPr bwMode="auto">
          <a:xfrm>
            <a:off x="899592" y="4273403"/>
            <a:ext cx="7986192" cy="1842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763688" y="6309320"/>
            <a:ext cx="46085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2000" dirty="0">
                <a:solidFill>
                  <a:schemeClr val="bg1">
                    <a:lumMod val="50000"/>
                  </a:schemeClr>
                </a:solidFill>
                <a:latin typeface="Arial Rounded MT Bold" panose="020F0704030504030204" pitchFamily="34" charset="0"/>
              </a:rPr>
              <a:t>Hvala na pažnji i sudjelovanju</a:t>
            </a:r>
            <a:r>
              <a:rPr lang="hr-HR" sz="2400" dirty="0" smtClean="0">
                <a:solidFill>
                  <a:schemeClr val="bg1">
                    <a:lumMod val="50000"/>
                  </a:schemeClr>
                </a:solidFill>
                <a:latin typeface="Arial Rounded MT Bold" panose="020F0704030504030204" pitchFamily="34" charset="0"/>
              </a:rPr>
              <a:t>!</a:t>
            </a:r>
            <a:endParaRPr lang="hr-HR" sz="2400" dirty="0">
              <a:solidFill>
                <a:schemeClr val="bg1">
                  <a:lumMod val="50000"/>
                </a:schemeClr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56943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184</TotalTime>
  <Words>1285</Words>
  <Application>Microsoft Office PowerPoint</Application>
  <PresentationFormat>On-screen Show (4:3)</PresentationFormat>
  <Paragraphs>292</Paragraphs>
  <Slides>23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Office Theme</vt:lpstr>
      <vt:lpstr>UPUTE  ZA UNOS PODATAKA</vt:lpstr>
      <vt:lpstr>Ulaz :http://www.fthm.uniri.hr/</vt:lpstr>
      <vt:lpstr>ILI: http://www.hotel-benchmarking.com/</vt:lpstr>
      <vt:lpstr>Klikom na Benchmarking otvara se:</vt:lpstr>
      <vt:lpstr>Logirajte se upisom korisničkog imena i lozinke</vt:lpstr>
      <vt:lpstr> MJESEČNI PODACI- mjesečno     GODIŠNJI PODACI – svake godine</vt:lpstr>
      <vt:lpstr>a) UNOS GODIŠNJIH PODATAKA</vt:lpstr>
      <vt:lpstr>A1 Raspoloživi kapacitet =  raspoloživi vlastiti smještajni objekti za najam + raspoložive smještajne jedinice  </vt:lpstr>
      <vt:lpstr>Raspoloživi vlastiti smještajni kapaciteti za najam: </vt:lpstr>
      <vt:lpstr>Vježba: Broj raspoloživih smj. objekata za najam</vt:lpstr>
      <vt:lpstr>Raspoložive smještajne jedinice -  parcela i kamp mjesta</vt:lpstr>
      <vt:lpstr>Vježba: Broj raspoloživih smj. Jedinica parcela i kamp mjesta</vt:lpstr>
      <vt:lpstr>Vježba: Broj raspoloživih smj. jedinica u slučaju nerealnog broja kamp mjesta</vt:lpstr>
      <vt:lpstr>Unos paušala</vt:lpstr>
      <vt:lpstr>B) UNOS MJESEČNIH PODATAKA</vt:lpstr>
      <vt:lpstr>Odabir godine/mjeseca i unos mjesečnih podataka</vt:lpstr>
      <vt:lpstr>Zauzeti kapacitet – broj zauzetih smještajnih jedinica  u mjesecu</vt:lpstr>
      <vt:lpstr>Vježba: Broj zauzetih  smj. jedinica u svibnju </vt:lpstr>
      <vt:lpstr>Vježba: Unos zauzetih smještajnih jedinica paušala i individualaca</vt:lpstr>
      <vt:lpstr>Dolasci i noćenja - mjesečno</vt:lpstr>
      <vt:lpstr>Prihodi smještaja - mjesečno</vt:lpstr>
      <vt:lpstr>Razgraničenje prihoda paušala: Formula: Prihod od paušala /brojem dana ugovora X broj dana u mjesecu</vt:lpstr>
      <vt:lpstr>Pomoć???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UPUTE</dc:title>
  <dc:creator>Josipa Cvelić Bonifačić</dc:creator>
  <cp:lastModifiedBy>Gabi</cp:lastModifiedBy>
  <cp:revision>17</cp:revision>
  <dcterms:created xsi:type="dcterms:W3CDTF">2016-03-13T07:03:45Z</dcterms:created>
  <dcterms:modified xsi:type="dcterms:W3CDTF">2016-03-21T17:24:36Z</dcterms:modified>
</cp:coreProperties>
</file>