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drawings/drawing5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33"/>
  </p:notesMasterIdLst>
  <p:sldIdLst>
    <p:sldId id="364" r:id="rId2"/>
    <p:sldId id="336" r:id="rId3"/>
    <p:sldId id="361" r:id="rId4"/>
    <p:sldId id="326" r:id="rId5"/>
    <p:sldId id="302" r:id="rId6"/>
    <p:sldId id="340" r:id="rId7"/>
    <p:sldId id="341" r:id="rId8"/>
    <p:sldId id="305" r:id="rId9"/>
    <p:sldId id="342" r:id="rId10"/>
    <p:sldId id="343" r:id="rId11"/>
    <p:sldId id="362" r:id="rId12"/>
    <p:sldId id="308" r:id="rId13"/>
    <p:sldId id="344" r:id="rId14"/>
    <p:sldId id="363" r:id="rId15"/>
    <p:sldId id="346" r:id="rId16"/>
    <p:sldId id="311" r:id="rId17"/>
    <p:sldId id="347" r:id="rId18"/>
    <p:sldId id="348" r:id="rId19"/>
    <p:sldId id="349" r:id="rId20"/>
    <p:sldId id="314" r:id="rId21"/>
    <p:sldId id="353" r:id="rId22"/>
    <p:sldId id="354" r:id="rId23"/>
    <p:sldId id="355" r:id="rId24"/>
    <p:sldId id="317" r:id="rId25"/>
    <p:sldId id="356" r:id="rId26"/>
    <p:sldId id="357" r:id="rId27"/>
    <p:sldId id="358" r:id="rId28"/>
    <p:sldId id="329" r:id="rId29"/>
    <p:sldId id="330" r:id="rId30"/>
    <p:sldId id="334" r:id="rId31"/>
    <p:sldId id="352" r:id="rId32"/>
  </p:sldIdLst>
  <p:sldSz cx="9144000" cy="6858000" type="screen4x3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94"/>
    <p:restoredTop sz="94671"/>
  </p:normalViewPr>
  <p:slideViewPr>
    <p:cSldViewPr>
      <p:cViewPr>
        <p:scale>
          <a:sx n="76" d="100"/>
          <a:sy n="76" d="100"/>
        </p:scale>
        <p:origin x="-1368" y="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localhost\var\folders\q3\71nc6_9n2rbdrmn336klt3880000gn\T\com.microsoft.Outlook\Outlook%20Temp\Izvjes&#780;taj%20HTZ_Hrvatska%2001-09%202016%20BMK%20za%20Kongres%20Kampova%5b1%5d.xls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localhost\var\folders\q3\71nc6_9n2rbdrmn336klt3880000gn\T\com.microsoft.Outlook\Outlook%20Temp\Izvjes&#780;taj%20HTZ_Hrvatska%2001-09%202016%20BMK%20za%20Kongres%20Kampova%5b1%5d.xls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\\localhost\var\folders\q3\71nc6_9n2rbdrmn336klt3880000gn\T\com.microsoft.Outlook\Outlook%20Temp\Izvjes&#780;taj%20HTZ_Hrvatska%2001-09%202016%20BMK%20za%20Kongres%20Kampova%5b1%5d.xls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\\localhost\var\folders\q3\71nc6_9n2rbdrmn336klt3880000gn\T\com.microsoft.Outlook\Outlook%20Temp\Izvjes&#780;taj%20HTZ_Hrvatska%2001-09%202016%20BMK%20za%20Kongres%20Kampova%5b1%5d.xls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\\localhost\var\folders\q3\71nc6_9n2rbdrmn336klt3880000gn\T\com.microsoft.Outlook\Outlook%20Temp\Izvjes&#780;taj%20HTZ_Hrvatska%2001-09%202016%20BMK%20za%20Kongres%20Kampova%5b1%5d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title>
      <c:tx>
        <c:rich>
          <a:bodyPr/>
          <a:lstStyle/>
          <a:p>
            <a:pPr>
              <a:defRPr/>
            </a:pPr>
            <a:r>
              <a:rPr lang="hr-HR"/>
              <a:t>KAMP - prosječna iskorištenost po mjesecima 2016. - (%)</a:t>
            </a:r>
          </a:p>
        </c:rich>
      </c:tx>
      <c:layout/>
      <c:overlay val="1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4103018372703399"/>
          <c:y val="0.10232648002333"/>
          <c:w val="0.70070197389709798"/>
          <c:h val="0.7816936424613589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'graf KAMP'!$B$5</c:f>
              <c:strCache>
                <c:ptCount val="1"/>
                <c:pt idx="0">
                  <c:v>Dalmacija</c:v>
                </c:pt>
              </c:strCache>
            </c:strRef>
          </c:tx>
          <c:spPr>
            <a:solidFill>
              <a:srgbClr val="4F81BD"/>
            </a:solidFill>
            <a:ln w="3175">
              <a:solidFill>
                <a:srgbClr val="FFFFFF"/>
              </a:solidFill>
              <a:prstDash val="solid"/>
            </a:ln>
            <a:effectLst>
              <a:outerShdw dist="35921" dir="2700000" algn="br">
                <a:srgbClr val="000000"/>
              </a:outerShdw>
            </a:effectLst>
          </c:spPr>
          <c:invertIfNegative val="0"/>
          <c:cat>
            <c:strRef>
              <c:f>'graf KAMP'!$C$4:$H$4</c:f>
              <c:strCache>
                <c:ptCount val="6"/>
                <c:pt idx="0">
                  <c:v>travanj</c:v>
                </c:pt>
                <c:pt idx="1">
                  <c:v>svibanj</c:v>
                </c:pt>
                <c:pt idx="2">
                  <c:v>lipanj</c:v>
                </c:pt>
                <c:pt idx="3">
                  <c:v>srpanj</c:v>
                </c:pt>
                <c:pt idx="4">
                  <c:v>kolovoz</c:v>
                </c:pt>
                <c:pt idx="5">
                  <c:v>rujan</c:v>
                </c:pt>
              </c:strCache>
            </c:strRef>
          </c:cat>
          <c:val>
            <c:numRef>
              <c:f>'graf KAMP'!$C$5:$H$5</c:f>
              <c:numCache>
                <c:formatCode>0.00%</c:formatCode>
                <c:ptCount val="6"/>
                <c:pt idx="1">
                  <c:v>7.4160768295762E-2</c:v>
                </c:pt>
                <c:pt idx="2">
                  <c:v>0.25629443218838899</c:v>
                </c:pt>
                <c:pt idx="3">
                  <c:v>0.64207036550584695</c:v>
                </c:pt>
                <c:pt idx="4">
                  <c:v>0.77618252063392301</c:v>
                </c:pt>
                <c:pt idx="5">
                  <c:v>0.3465681614526</c:v>
                </c:pt>
              </c:numCache>
            </c:numRef>
          </c:val>
        </c:ser>
        <c:ser>
          <c:idx val="1"/>
          <c:order val="1"/>
          <c:tx>
            <c:strRef>
              <c:f>'graf KAMP'!$B$6</c:f>
              <c:strCache>
                <c:ptCount val="1"/>
                <c:pt idx="0">
                  <c:v>Istra</c:v>
                </c:pt>
              </c:strCache>
            </c:strRef>
          </c:tx>
          <c:spPr>
            <a:solidFill>
              <a:srgbClr val="C0504D"/>
            </a:solidFill>
            <a:ln w="3175">
              <a:solidFill>
                <a:srgbClr val="FFFFFF"/>
              </a:solidFill>
              <a:prstDash val="solid"/>
            </a:ln>
            <a:effectLst>
              <a:outerShdw dist="35921" dir="2700000" algn="br">
                <a:srgbClr val="000000"/>
              </a:outerShdw>
            </a:effectLst>
          </c:spPr>
          <c:invertIfNegative val="0"/>
          <c:cat>
            <c:strRef>
              <c:f>'graf KAMP'!$C$4:$H$4</c:f>
              <c:strCache>
                <c:ptCount val="6"/>
                <c:pt idx="0">
                  <c:v>travanj</c:v>
                </c:pt>
                <c:pt idx="1">
                  <c:v>svibanj</c:v>
                </c:pt>
                <c:pt idx="2">
                  <c:v>lipanj</c:v>
                </c:pt>
                <c:pt idx="3">
                  <c:v>srpanj</c:v>
                </c:pt>
                <c:pt idx="4">
                  <c:v>kolovoz</c:v>
                </c:pt>
                <c:pt idx="5">
                  <c:v>rujan</c:v>
                </c:pt>
              </c:strCache>
            </c:strRef>
          </c:cat>
          <c:val>
            <c:numRef>
              <c:f>'graf KAMP'!$C$6:$H$6</c:f>
              <c:numCache>
                <c:formatCode>0.00%</c:formatCode>
                <c:ptCount val="6"/>
                <c:pt idx="0">
                  <c:v>0.18501027433172701</c:v>
                </c:pt>
                <c:pt idx="1">
                  <c:v>0.33064820907780401</c:v>
                </c:pt>
                <c:pt idx="2">
                  <c:v>0.50195072191165502</c:v>
                </c:pt>
                <c:pt idx="3">
                  <c:v>0.76776264385167103</c:v>
                </c:pt>
                <c:pt idx="4">
                  <c:v>0.90268384437279703</c:v>
                </c:pt>
                <c:pt idx="5">
                  <c:v>0.57746812850437901</c:v>
                </c:pt>
              </c:numCache>
            </c:numRef>
          </c:val>
        </c:ser>
        <c:ser>
          <c:idx val="2"/>
          <c:order val="2"/>
          <c:tx>
            <c:strRef>
              <c:f>'graf KAMP'!$B$7</c:f>
              <c:strCache>
                <c:ptCount val="1"/>
                <c:pt idx="0">
                  <c:v>Kontinent</c:v>
                </c:pt>
              </c:strCache>
            </c:strRef>
          </c:tx>
          <c:spPr>
            <a:solidFill>
              <a:srgbClr val="9BBB59"/>
            </a:solidFill>
            <a:ln w="3175">
              <a:solidFill>
                <a:srgbClr val="FFFFFF"/>
              </a:solidFill>
              <a:prstDash val="solid"/>
            </a:ln>
            <a:effectLst>
              <a:outerShdw dist="35921" dir="2700000" algn="br">
                <a:srgbClr val="000000"/>
              </a:outerShdw>
            </a:effectLst>
          </c:spPr>
          <c:invertIfNegative val="0"/>
          <c:cat>
            <c:strRef>
              <c:f>'graf KAMP'!$C$4:$H$4</c:f>
              <c:strCache>
                <c:ptCount val="6"/>
                <c:pt idx="0">
                  <c:v>travanj</c:v>
                </c:pt>
                <c:pt idx="1">
                  <c:v>svibanj</c:v>
                </c:pt>
                <c:pt idx="2">
                  <c:v>lipanj</c:v>
                </c:pt>
                <c:pt idx="3">
                  <c:v>srpanj</c:v>
                </c:pt>
                <c:pt idx="4">
                  <c:v>kolovoz</c:v>
                </c:pt>
                <c:pt idx="5">
                  <c:v>rujan</c:v>
                </c:pt>
              </c:strCache>
            </c:strRef>
          </c:cat>
          <c:val>
            <c:numRef>
              <c:f>'graf KAMP'!$C$7:$H$7</c:f>
              <c:numCache>
                <c:formatCode>0.00%</c:formatCode>
                <c:ptCount val="6"/>
                <c:pt idx="0">
                  <c:v>0.107375481203744</c:v>
                </c:pt>
                <c:pt idx="1">
                  <c:v>0.44968891955609203</c:v>
                </c:pt>
                <c:pt idx="2">
                  <c:v>0.58844358618868398</c:v>
                </c:pt>
                <c:pt idx="3">
                  <c:v>1.0087092301893099</c:v>
                </c:pt>
                <c:pt idx="4">
                  <c:v>1.0057088276822601</c:v>
                </c:pt>
                <c:pt idx="5">
                  <c:v>0.55469089588697396</c:v>
                </c:pt>
              </c:numCache>
            </c:numRef>
          </c:val>
        </c:ser>
        <c:ser>
          <c:idx val="3"/>
          <c:order val="3"/>
          <c:tx>
            <c:strRef>
              <c:f>'graf KAMP'!$B$8</c:f>
              <c:strCache>
                <c:ptCount val="1"/>
                <c:pt idx="0">
                  <c:v>Kvarner</c:v>
                </c:pt>
              </c:strCache>
            </c:strRef>
          </c:tx>
          <c:spPr>
            <a:solidFill>
              <a:srgbClr val="8064A2"/>
            </a:solidFill>
            <a:ln w="3175">
              <a:solidFill>
                <a:srgbClr val="FFFFFF"/>
              </a:solidFill>
              <a:prstDash val="solid"/>
            </a:ln>
            <a:effectLst>
              <a:outerShdw dist="35921" dir="2700000" algn="br">
                <a:srgbClr val="000000"/>
              </a:outerShdw>
            </a:effectLst>
          </c:spPr>
          <c:invertIfNegative val="0"/>
          <c:cat>
            <c:strRef>
              <c:f>'graf KAMP'!$C$4:$H$4</c:f>
              <c:strCache>
                <c:ptCount val="6"/>
                <c:pt idx="0">
                  <c:v>travanj</c:v>
                </c:pt>
                <c:pt idx="1">
                  <c:v>svibanj</c:v>
                </c:pt>
                <c:pt idx="2">
                  <c:v>lipanj</c:v>
                </c:pt>
                <c:pt idx="3">
                  <c:v>srpanj</c:v>
                </c:pt>
                <c:pt idx="4">
                  <c:v>kolovoz</c:v>
                </c:pt>
                <c:pt idx="5">
                  <c:v>rujan</c:v>
                </c:pt>
              </c:strCache>
            </c:strRef>
          </c:cat>
          <c:val>
            <c:numRef>
              <c:f>'graf KAMP'!$C$8:$H$8</c:f>
              <c:numCache>
                <c:formatCode>0.00%</c:formatCode>
                <c:ptCount val="6"/>
                <c:pt idx="0">
                  <c:v>0.227729508969161</c:v>
                </c:pt>
                <c:pt idx="1">
                  <c:v>0.32528099551789502</c:v>
                </c:pt>
                <c:pt idx="2">
                  <c:v>0.509725535312466</c:v>
                </c:pt>
                <c:pt idx="3">
                  <c:v>0.774507690026218</c:v>
                </c:pt>
                <c:pt idx="4">
                  <c:v>0.86005354905380604</c:v>
                </c:pt>
                <c:pt idx="5">
                  <c:v>0.54995177382945304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6310016"/>
        <c:axId val="115459776"/>
      </c:barChart>
      <c:catAx>
        <c:axId val="11631001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75">
            <a:solidFill>
              <a:srgbClr val="808080"/>
            </a:solidFill>
            <a:prstDash val="solid"/>
          </a:ln>
        </c:spPr>
        <c:crossAx val="115459776"/>
        <c:crosses val="autoZero"/>
        <c:auto val="1"/>
        <c:lblAlgn val="ctr"/>
        <c:lblOffset val="100"/>
        <c:noMultiLvlLbl val="0"/>
      </c:catAx>
      <c:valAx>
        <c:axId val="115459776"/>
        <c:scaling>
          <c:orientation val="minMax"/>
        </c:scaling>
        <c:delete val="0"/>
        <c:axPos val="b"/>
        <c:majorGridlines>
          <c:spPr>
            <a:ln w="3175">
              <a:solidFill>
                <a:srgbClr val="808080"/>
              </a:solidFill>
              <a:prstDash val="solid"/>
            </a:ln>
          </c:spPr>
        </c:majorGridlines>
        <c:numFmt formatCode="0.00%" sourceLinked="1"/>
        <c:majorTickMark val="out"/>
        <c:minorTickMark val="none"/>
        <c:tickLblPos val="nextTo"/>
        <c:spPr>
          <a:ln w="3175">
            <a:solidFill>
              <a:srgbClr val="808080"/>
            </a:solidFill>
            <a:prstDash val="solid"/>
          </a:ln>
        </c:spPr>
        <c:crossAx val="116310016"/>
        <c:crosses val="autoZero"/>
        <c:crossBetween val="between"/>
      </c:valAx>
      <c:spPr>
        <a:solidFill>
          <a:srgbClr val="FFFFFF"/>
        </a:solidFill>
        <a:ln w="25400">
          <a:noFill/>
        </a:ln>
      </c:spPr>
    </c:plotArea>
    <c:legend>
      <c:legendPos val="r"/>
      <c:layout>
        <c:manualLayout>
          <c:xMode val="edge"/>
          <c:yMode val="edge"/>
          <c:x val="0.85320155351489901"/>
          <c:y val="0.29975148251710998"/>
          <c:w val="0.12843457610478301"/>
          <c:h val="0.18863670882542199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1200"/>
          </a:pPr>
          <a:endParaRPr lang="sr-Latn-RS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808080"/>
      </a:solidFill>
      <a:prstDash val="solid"/>
    </a:ln>
  </c:sp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title>
      <c:tx>
        <c:rich>
          <a:bodyPr/>
          <a:lstStyle/>
          <a:p>
            <a:pPr>
              <a:defRPr/>
            </a:pPr>
            <a:r>
              <a:rPr lang="hr-HR"/>
              <a:t>KAMP - RevPAR po mjesecima 2016.  - u kn</a:t>
            </a:r>
          </a:p>
        </c:rich>
      </c:tx>
      <c:overlay val="1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4103018372703399"/>
          <c:y val="0.10232648002333"/>
          <c:w val="0.70070197389709798"/>
          <c:h val="0.7816936424613589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'graf KAMP'!$B$133</c:f>
              <c:strCache>
                <c:ptCount val="1"/>
                <c:pt idx="0">
                  <c:v>Dalmacija</c:v>
                </c:pt>
              </c:strCache>
            </c:strRef>
          </c:tx>
          <c:spPr>
            <a:solidFill>
              <a:srgbClr val="4F81BD"/>
            </a:solidFill>
            <a:ln w="3175">
              <a:solidFill>
                <a:srgbClr val="FFFFFF"/>
              </a:solidFill>
              <a:prstDash val="solid"/>
            </a:ln>
            <a:effectLst>
              <a:outerShdw dist="35921" dir="2700000" algn="br">
                <a:srgbClr val="000000"/>
              </a:outerShdw>
            </a:effectLst>
          </c:spPr>
          <c:invertIfNegative val="0"/>
          <c:cat>
            <c:strRef>
              <c:f>'graf KAMP'!$C$132:$H$132</c:f>
              <c:strCache>
                <c:ptCount val="6"/>
                <c:pt idx="0">
                  <c:v>travanj</c:v>
                </c:pt>
                <c:pt idx="1">
                  <c:v>svibanj</c:v>
                </c:pt>
                <c:pt idx="2">
                  <c:v>lipanj</c:v>
                </c:pt>
                <c:pt idx="3">
                  <c:v>srpanj</c:v>
                </c:pt>
                <c:pt idx="4">
                  <c:v>kolovoz</c:v>
                </c:pt>
                <c:pt idx="5">
                  <c:v>rujan</c:v>
                </c:pt>
              </c:strCache>
            </c:strRef>
          </c:cat>
          <c:val>
            <c:numRef>
              <c:f>'graf KAMP'!$C$133:$H$133</c:f>
              <c:numCache>
                <c:formatCode>#0.00</c:formatCode>
                <c:ptCount val="6"/>
                <c:pt idx="1">
                  <c:v>19.276195263882389</c:v>
                </c:pt>
                <c:pt idx="2">
                  <c:v>55.263636715181882</c:v>
                </c:pt>
                <c:pt idx="3">
                  <c:v>233.00974501589181</c:v>
                </c:pt>
                <c:pt idx="4">
                  <c:v>265.71157834943222</c:v>
                </c:pt>
                <c:pt idx="5">
                  <c:v>66.157119145921101</c:v>
                </c:pt>
              </c:numCache>
            </c:numRef>
          </c:val>
        </c:ser>
        <c:ser>
          <c:idx val="1"/>
          <c:order val="1"/>
          <c:tx>
            <c:strRef>
              <c:f>'graf KAMP'!$B$134</c:f>
              <c:strCache>
                <c:ptCount val="1"/>
                <c:pt idx="0">
                  <c:v>Istra</c:v>
                </c:pt>
              </c:strCache>
            </c:strRef>
          </c:tx>
          <c:spPr>
            <a:solidFill>
              <a:srgbClr val="C0504D"/>
            </a:solidFill>
            <a:ln w="3175">
              <a:solidFill>
                <a:srgbClr val="FFFFFF"/>
              </a:solidFill>
              <a:prstDash val="solid"/>
            </a:ln>
            <a:effectLst>
              <a:outerShdw dist="35921" dir="2700000" algn="br">
                <a:srgbClr val="000000"/>
              </a:outerShdw>
            </a:effectLst>
          </c:spPr>
          <c:invertIfNegative val="0"/>
          <c:cat>
            <c:strRef>
              <c:f>'graf KAMP'!$C$132:$H$132</c:f>
              <c:strCache>
                <c:ptCount val="6"/>
                <c:pt idx="0">
                  <c:v>travanj</c:v>
                </c:pt>
                <c:pt idx="1">
                  <c:v>svibanj</c:v>
                </c:pt>
                <c:pt idx="2">
                  <c:v>lipanj</c:v>
                </c:pt>
                <c:pt idx="3">
                  <c:v>srpanj</c:v>
                </c:pt>
                <c:pt idx="4">
                  <c:v>kolovoz</c:v>
                </c:pt>
                <c:pt idx="5">
                  <c:v>rujan</c:v>
                </c:pt>
              </c:strCache>
            </c:strRef>
          </c:cat>
          <c:val>
            <c:numRef>
              <c:f>'graf KAMP'!$C$134:$H$134</c:f>
              <c:numCache>
                <c:formatCode>#0.00</c:formatCode>
                <c:ptCount val="6"/>
                <c:pt idx="0">
                  <c:v>27.0625369442579</c:v>
                </c:pt>
                <c:pt idx="1">
                  <c:v>60.215856645661248</c:v>
                </c:pt>
                <c:pt idx="2">
                  <c:v>114.27859778797701</c:v>
                </c:pt>
                <c:pt idx="3">
                  <c:v>283.6559139220517</c:v>
                </c:pt>
                <c:pt idx="4">
                  <c:v>333.45192185846031</c:v>
                </c:pt>
                <c:pt idx="5">
                  <c:v>113.1054391835733</c:v>
                </c:pt>
              </c:numCache>
            </c:numRef>
          </c:val>
        </c:ser>
        <c:ser>
          <c:idx val="2"/>
          <c:order val="2"/>
          <c:tx>
            <c:strRef>
              <c:f>'graf KAMP'!$B$135</c:f>
              <c:strCache>
                <c:ptCount val="1"/>
                <c:pt idx="0">
                  <c:v>Kontinent</c:v>
                </c:pt>
              </c:strCache>
            </c:strRef>
          </c:tx>
          <c:spPr>
            <a:solidFill>
              <a:srgbClr val="9BBB59"/>
            </a:solidFill>
            <a:ln w="3175">
              <a:solidFill>
                <a:srgbClr val="FFFFFF"/>
              </a:solidFill>
              <a:prstDash val="solid"/>
            </a:ln>
            <a:effectLst>
              <a:outerShdw dist="35921" dir="2700000" algn="br">
                <a:srgbClr val="000000"/>
              </a:outerShdw>
            </a:effectLst>
          </c:spPr>
          <c:invertIfNegative val="0"/>
          <c:cat>
            <c:strRef>
              <c:f>'graf KAMP'!$C$132:$H$132</c:f>
              <c:strCache>
                <c:ptCount val="6"/>
                <c:pt idx="0">
                  <c:v>travanj</c:v>
                </c:pt>
                <c:pt idx="1">
                  <c:v>svibanj</c:v>
                </c:pt>
                <c:pt idx="2">
                  <c:v>lipanj</c:v>
                </c:pt>
                <c:pt idx="3">
                  <c:v>srpanj</c:v>
                </c:pt>
                <c:pt idx="4">
                  <c:v>kolovoz</c:v>
                </c:pt>
                <c:pt idx="5">
                  <c:v>rujan</c:v>
                </c:pt>
              </c:strCache>
            </c:strRef>
          </c:cat>
          <c:val>
            <c:numRef>
              <c:f>'graf KAMP'!$C$135:$H$135</c:f>
              <c:numCache>
                <c:formatCode>#0.00</c:formatCode>
                <c:ptCount val="6"/>
                <c:pt idx="0">
                  <c:v>16.774604550121449</c:v>
                </c:pt>
                <c:pt idx="1">
                  <c:v>56.55211984040276</c:v>
                </c:pt>
                <c:pt idx="2">
                  <c:v>94.277604410114193</c:v>
                </c:pt>
                <c:pt idx="3">
                  <c:v>181.7391452290137</c:v>
                </c:pt>
                <c:pt idx="4">
                  <c:v>215.42505977229601</c:v>
                </c:pt>
                <c:pt idx="5">
                  <c:v>111.6674936277811</c:v>
                </c:pt>
              </c:numCache>
            </c:numRef>
          </c:val>
        </c:ser>
        <c:ser>
          <c:idx val="3"/>
          <c:order val="3"/>
          <c:tx>
            <c:strRef>
              <c:f>'graf KAMP'!$B$136</c:f>
              <c:strCache>
                <c:ptCount val="1"/>
                <c:pt idx="0">
                  <c:v>Kvarner</c:v>
                </c:pt>
              </c:strCache>
            </c:strRef>
          </c:tx>
          <c:spPr>
            <a:solidFill>
              <a:srgbClr val="8064A2"/>
            </a:solidFill>
            <a:ln w="3175">
              <a:solidFill>
                <a:srgbClr val="FFFFFF"/>
              </a:solidFill>
              <a:prstDash val="solid"/>
            </a:ln>
            <a:effectLst>
              <a:outerShdw dist="35921" dir="2700000" algn="br">
                <a:srgbClr val="000000"/>
              </a:outerShdw>
            </a:effectLst>
          </c:spPr>
          <c:invertIfNegative val="0"/>
          <c:cat>
            <c:strRef>
              <c:f>'graf KAMP'!$C$132:$H$132</c:f>
              <c:strCache>
                <c:ptCount val="6"/>
                <c:pt idx="0">
                  <c:v>travanj</c:v>
                </c:pt>
                <c:pt idx="1">
                  <c:v>svibanj</c:v>
                </c:pt>
                <c:pt idx="2">
                  <c:v>lipanj</c:v>
                </c:pt>
                <c:pt idx="3">
                  <c:v>srpanj</c:v>
                </c:pt>
                <c:pt idx="4">
                  <c:v>kolovoz</c:v>
                </c:pt>
                <c:pt idx="5">
                  <c:v>rujan</c:v>
                </c:pt>
              </c:strCache>
            </c:strRef>
          </c:cat>
          <c:val>
            <c:numRef>
              <c:f>'graf KAMP'!$C$136:$H$136</c:f>
              <c:numCache>
                <c:formatCode>#0.00</c:formatCode>
                <c:ptCount val="6"/>
                <c:pt idx="0">
                  <c:v>31.635701999969239</c:v>
                </c:pt>
                <c:pt idx="1">
                  <c:v>54.470738136482112</c:v>
                </c:pt>
                <c:pt idx="2">
                  <c:v>107.3923055294558</c:v>
                </c:pt>
                <c:pt idx="3">
                  <c:v>230.9059143240068</c:v>
                </c:pt>
                <c:pt idx="4">
                  <c:v>252.53874708163329</c:v>
                </c:pt>
                <c:pt idx="5">
                  <c:v>98.809533978318555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6294912"/>
        <c:axId val="116133824"/>
      </c:barChart>
      <c:catAx>
        <c:axId val="13629491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75">
            <a:solidFill>
              <a:srgbClr val="808080"/>
            </a:solidFill>
            <a:prstDash val="solid"/>
          </a:ln>
        </c:spPr>
        <c:crossAx val="116133824"/>
        <c:crosses val="autoZero"/>
        <c:auto val="1"/>
        <c:lblAlgn val="ctr"/>
        <c:lblOffset val="100"/>
        <c:noMultiLvlLbl val="0"/>
      </c:catAx>
      <c:valAx>
        <c:axId val="116133824"/>
        <c:scaling>
          <c:orientation val="minMax"/>
        </c:scaling>
        <c:delete val="0"/>
        <c:axPos val="b"/>
        <c:majorGridlines>
          <c:spPr>
            <a:ln w="3175">
              <a:solidFill>
                <a:srgbClr val="808080"/>
              </a:solidFill>
              <a:prstDash val="solid"/>
            </a:ln>
          </c:spPr>
        </c:majorGridlines>
        <c:numFmt formatCode="#0.00" sourceLinked="1"/>
        <c:majorTickMark val="out"/>
        <c:minorTickMark val="none"/>
        <c:tickLblPos val="nextTo"/>
        <c:spPr>
          <a:ln w="3175">
            <a:solidFill>
              <a:srgbClr val="808080"/>
            </a:solidFill>
            <a:prstDash val="solid"/>
          </a:ln>
        </c:spPr>
        <c:crossAx val="136294912"/>
        <c:crosses val="autoZero"/>
        <c:crossBetween val="between"/>
      </c:valAx>
      <c:spPr>
        <a:solidFill>
          <a:srgbClr val="FFFFFF"/>
        </a:solidFill>
        <a:ln w="25400">
          <a:noFill/>
        </a:ln>
      </c:spPr>
    </c:plotArea>
    <c:legend>
      <c:legendPos val="r"/>
      <c:layout>
        <c:manualLayout>
          <c:xMode val="edge"/>
          <c:yMode val="edge"/>
          <c:x val="0.85320155351489901"/>
          <c:y val="0.29975148251710998"/>
          <c:w val="0.13638988356332199"/>
          <c:h val="0.18863670882542199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1200"/>
          </a:pPr>
          <a:endParaRPr lang="sr-Latn-RS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808080"/>
      </a:solidFill>
      <a:prstDash val="solid"/>
    </a:ln>
  </c:sp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title>
      <c:tx>
        <c:rich>
          <a:bodyPr/>
          <a:lstStyle/>
          <a:p>
            <a:pPr>
              <a:defRPr/>
            </a:pPr>
            <a:r>
              <a:rPr lang="hr-HR"/>
              <a:t>KAMP - prihod smještaja po noćenju po mjesecima 2016.  - u kn</a:t>
            </a:r>
          </a:p>
        </c:rich>
      </c:tx>
      <c:layout>
        <c:manualLayout>
          <c:xMode val="edge"/>
          <c:yMode val="edge"/>
          <c:x val="0.12262189998527399"/>
          <c:y val="1.5779092702169598E-2"/>
        </c:manualLayout>
      </c:layout>
      <c:overlay val="1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4103018372703399"/>
          <c:y val="0.10232648002333"/>
          <c:w val="0.70070197389709798"/>
          <c:h val="0.7816936424613589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'graf KAMP'!$B$391</c:f>
              <c:strCache>
                <c:ptCount val="1"/>
                <c:pt idx="0">
                  <c:v>Dalmacija</c:v>
                </c:pt>
              </c:strCache>
            </c:strRef>
          </c:tx>
          <c:spPr>
            <a:solidFill>
              <a:srgbClr val="4F81BD"/>
            </a:solidFill>
            <a:ln w="3175">
              <a:solidFill>
                <a:srgbClr val="FFFFFF"/>
              </a:solidFill>
              <a:prstDash val="solid"/>
            </a:ln>
            <a:effectLst>
              <a:outerShdw dist="35921" dir="2700000" algn="br">
                <a:srgbClr val="000000"/>
              </a:outerShdw>
            </a:effectLst>
          </c:spPr>
          <c:invertIfNegative val="0"/>
          <c:cat>
            <c:strRef>
              <c:f>'graf KAMP'!$C$390:$H$390</c:f>
              <c:strCache>
                <c:ptCount val="6"/>
                <c:pt idx="0">
                  <c:v>travanj</c:v>
                </c:pt>
                <c:pt idx="1">
                  <c:v>svibanj</c:v>
                </c:pt>
                <c:pt idx="2">
                  <c:v>lipanj</c:v>
                </c:pt>
                <c:pt idx="3">
                  <c:v>srpanj</c:v>
                </c:pt>
                <c:pt idx="4">
                  <c:v>kolovoz</c:v>
                </c:pt>
                <c:pt idx="5">
                  <c:v>rujan</c:v>
                </c:pt>
              </c:strCache>
            </c:strRef>
          </c:cat>
          <c:val>
            <c:numRef>
              <c:f>'graf KAMP'!$C$391:$H$391</c:f>
              <c:numCache>
                <c:formatCode>#0.00</c:formatCode>
                <c:ptCount val="6"/>
                <c:pt idx="1">
                  <c:v>87.100665305708645</c:v>
                </c:pt>
                <c:pt idx="2">
                  <c:v>111.3962387952861</c:v>
                </c:pt>
                <c:pt idx="3">
                  <c:v>188.97318375148399</c:v>
                </c:pt>
                <c:pt idx="4">
                  <c:v>192.9188600354808</c:v>
                </c:pt>
                <c:pt idx="5">
                  <c:v>123.4517461470803</c:v>
                </c:pt>
              </c:numCache>
            </c:numRef>
          </c:val>
        </c:ser>
        <c:ser>
          <c:idx val="1"/>
          <c:order val="1"/>
          <c:tx>
            <c:strRef>
              <c:f>'graf KAMP'!$B$392</c:f>
              <c:strCache>
                <c:ptCount val="1"/>
                <c:pt idx="0">
                  <c:v>Istra</c:v>
                </c:pt>
              </c:strCache>
            </c:strRef>
          </c:tx>
          <c:spPr>
            <a:solidFill>
              <a:srgbClr val="C0504D"/>
            </a:solidFill>
            <a:ln w="3175">
              <a:solidFill>
                <a:srgbClr val="FFFFFF"/>
              </a:solidFill>
              <a:prstDash val="solid"/>
            </a:ln>
            <a:effectLst>
              <a:outerShdw dist="35921" dir="2700000" algn="br">
                <a:srgbClr val="000000"/>
              </a:outerShdw>
            </a:effectLst>
          </c:spPr>
          <c:invertIfNegative val="0"/>
          <c:cat>
            <c:strRef>
              <c:f>'graf KAMP'!$C$390:$H$390</c:f>
              <c:strCache>
                <c:ptCount val="6"/>
                <c:pt idx="0">
                  <c:v>travanj</c:v>
                </c:pt>
                <c:pt idx="1">
                  <c:v>svibanj</c:v>
                </c:pt>
                <c:pt idx="2">
                  <c:v>lipanj</c:v>
                </c:pt>
                <c:pt idx="3">
                  <c:v>srpanj</c:v>
                </c:pt>
                <c:pt idx="4">
                  <c:v>kolovoz</c:v>
                </c:pt>
                <c:pt idx="5">
                  <c:v>rujan</c:v>
                </c:pt>
              </c:strCache>
            </c:strRef>
          </c:cat>
          <c:val>
            <c:numRef>
              <c:f>'graf KAMP'!$C$392:$H$392</c:f>
              <c:numCache>
                <c:formatCode>#0.00</c:formatCode>
                <c:ptCount val="6"/>
                <c:pt idx="0">
                  <c:v>135.8420425060921</c:v>
                </c:pt>
                <c:pt idx="1">
                  <c:v>113.70511506167639</c:v>
                </c:pt>
                <c:pt idx="2">
                  <c:v>111.66557210808671</c:v>
                </c:pt>
                <c:pt idx="3">
                  <c:v>121.2085720948091</c:v>
                </c:pt>
                <c:pt idx="4">
                  <c:v>117.7741723683782</c:v>
                </c:pt>
                <c:pt idx="5">
                  <c:v>96.929756178370837</c:v>
                </c:pt>
              </c:numCache>
            </c:numRef>
          </c:val>
        </c:ser>
        <c:ser>
          <c:idx val="2"/>
          <c:order val="2"/>
          <c:tx>
            <c:strRef>
              <c:f>'graf KAMP'!$B$393</c:f>
              <c:strCache>
                <c:ptCount val="1"/>
                <c:pt idx="0">
                  <c:v>Kontinent</c:v>
                </c:pt>
              </c:strCache>
            </c:strRef>
          </c:tx>
          <c:spPr>
            <a:solidFill>
              <a:srgbClr val="9BBB59"/>
            </a:solidFill>
            <a:ln w="3175">
              <a:solidFill>
                <a:srgbClr val="FFFFFF"/>
              </a:solidFill>
              <a:prstDash val="solid"/>
            </a:ln>
            <a:effectLst>
              <a:outerShdw dist="35921" dir="2700000" algn="br">
                <a:srgbClr val="000000"/>
              </a:outerShdw>
            </a:effectLst>
          </c:spPr>
          <c:invertIfNegative val="0"/>
          <c:cat>
            <c:strRef>
              <c:f>'graf KAMP'!$C$390:$H$390</c:f>
              <c:strCache>
                <c:ptCount val="6"/>
                <c:pt idx="0">
                  <c:v>travanj</c:v>
                </c:pt>
                <c:pt idx="1">
                  <c:v>svibanj</c:v>
                </c:pt>
                <c:pt idx="2">
                  <c:v>lipanj</c:v>
                </c:pt>
                <c:pt idx="3">
                  <c:v>srpanj</c:v>
                </c:pt>
                <c:pt idx="4">
                  <c:v>kolovoz</c:v>
                </c:pt>
                <c:pt idx="5">
                  <c:v>rujan</c:v>
                </c:pt>
              </c:strCache>
            </c:strRef>
          </c:cat>
          <c:val>
            <c:numRef>
              <c:f>'graf KAMP'!$C$393:$H$393</c:f>
              <c:numCache>
                <c:formatCode>#0.00</c:formatCode>
                <c:ptCount val="6"/>
                <c:pt idx="0">
                  <c:v>101.9255127419698</c:v>
                </c:pt>
                <c:pt idx="1">
                  <c:v>79.1500533968497</c:v>
                </c:pt>
                <c:pt idx="2">
                  <c:v>75.751379377821735</c:v>
                </c:pt>
                <c:pt idx="3">
                  <c:v>83.025162181463216</c:v>
                </c:pt>
                <c:pt idx="4">
                  <c:v>81.689173171981025</c:v>
                </c:pt>
                <c:pt idx="5">
                  <c:v>102.0235083586352</c:v>
                </c:pt>
              </c:numCache>
            </c:numRef>
          </c:val>
        </c:ser>
        <c:ser>
          <c:idx val="3"/>
          <c:order val="3"/>
          <c:tx>
            <c:strRef>
              <c:f>'graf KAMP'!$B$394</c:f>
              <c:strCache>
                <c:ptCount val="1"/>
                <c:pt idx="0">
                  <c:v>Kvarner</c:v>
                </c:pt>
              </c:strCache>
            </c:strRef>
          </c:tx>
          <c:spPr>
            <a:solidFill>
              <a:srgbClr val="8064A2"/>
            </a:solidFill>
            <a:ln w="3175">
              <a:solidFill>
                <a:srgbClr val="FFFFFF"/>
              </a:solidFill>
              <a:prstDash val="solid"/>
            </a:ln>
            <a:effectLst>
              <a:outerShdw dist="35921" dir="2700000" algn="br">
                <a:srgbClr val="000000"/>
              </a:outerShdw>
            </a:effectLst>
          </c:spPr>
          <c:invertIfNegative val="0"/>
          <c:cat>
            <c:strRef>
              <c:f>'graf KAMP'!$C$390:$H$390</c:f>
              <c:strCache>
                <c:ptCount val="6"/>
                <c:pt idx="0">
                  <c:v>travanj</c:v>
                </c:pt>
                <c:pt idx="1">
                  <c:v>svibanj</c:v>
                </c:pt>
                <c:pt idx="2">
                  <c:v>lipanj</c:v>
                </c:pt>
                <c:pt idx="3">
                  <c:v>srpanj</c:v>
                </c:pt>
                <c:pt idx="4">
                  <c:v>kolovoz</c:v>
                </c:pt>
                <c:pt idx="5">
                  <c:v>rujan</c:v>
                </c:pt>
              </c:strCache>
            </c:strRef>
          </c:cat>
          <c:val>
            <c:numRef>
              <c:f>'graf KAMP'!$C$394:$H$394</c:f>
              <c:numCache>
                <c:formatCode>#0.00</c:formatCode>
                <c:ptCount val="6"/>
                <c:pt idx="0">
                  <c:v>154.34726196048561</c:v>
                </c:pt>
                <c:pt idx="1">
                  <c:v>115.2626169101686</c:v>
                </c:pt>
                <c:pt idx="2">
                  <c:v>97.747691494797763</c:v>
                </c:pt>
                <c:pt idx="3">
                  <c:v>91.427166537999113</c:v>
                </c:pt>
                <c:pt idx="4">
                  <c:v>92.174512096315567</c:v>
                </c:pt>
                <c:pt idx="5">
                  <c:v>87.715188745170394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6637696"/>
        <c:axId val="116139712"/>
      </c:barChart>
      <c:catAx>
        <c:axId val="11663769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75">
            <a:solidFill>
              <a:srgbClr val="808080"/>
            </a:solidFill>
            <a:prstDash val="solid"/>
          </a:ln>
        </c:spPr>
        <c:crossAx val="116139712"/>
        <c:crosses val="autoZero"/>
        <c:auto val="1"/>
        <c:lblAlgn val="ctr"/>
        <c:lblOffset val="100"/>
        <c:noMultiLvlLbl val="0"/>
      </c:catAx>
      <c:valAx>
        <c:axId val="116139712"/>
        <c:scaling>
          <c:orientation val="minMax"/>
        </c:scaling>
        <c:delete val="0"/>
        <c:axPos val="b"/>
        <c:majorGridlines>
          <c:spPr>
            <a:ln w="3175">
              <a:solidFill>
                <a:srgbClr val="808080"/>
              </a:solidFill>
              <a:prstDash val="solid"/>
            </a:ln>
          </c:spPr>
        </c:majorGridlines>
        <c:numFmt formatCode="#0.00" sourceLinked="1"/>
        <c:majorTickMark val="out"/>
        <c:minorTickMark val="none"/>
        <c:tickLblPos val="nextTo"/>
        <c:spPr>
          <a:ln w="3175">
            <a:solidFill>
              <a:srgbClr val="808080"/>
            </a:solidFill>
            <a:prstDash val="solid"/>
          </a:ln>
        </c:spPr>
        <c:crossAx val="116637696"/>
        <c:crosses val="autoZero"/>
        <c:crossBetween val="between"/>
      </c:valAx>
      <c:spPr>
        <a:solidFill>
          <a:srgbClr val="FFFFFF"/>
        </a:solidFill>
        <a:ln w="25400">
          <a:noFill/>
        </a:ln>
      </c:spPr>
    </c:plotArea>
    <c:legend>
      <c:legendPos val="r"/>
      <c:layout>
        <c:manualLayout>
          <c:xMode val="edge"/>
          <c:yMode val="edge"/>
          <c:x val="0.85187876040867505"/>
          <c:y val="0.29975148251710998"/>
          <c:w val="0.114750783932179"/>
          <c:h val="0.18863670882542199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1200"/>
          </a:pPr>
          <a:endParaRPr lang="sr-Latn-RS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808080"/>
      </a:solidFill>
      <a:prstDash val="solid"/>
    </a:ln>
  </c:sp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title>
      <c:tx>
        <c:rich>
          <a:bodyPr/>
          <a:lstStyle/>
          <a:p>
            <a:pPr>
              <a:defRPr/>
            </a:pPr>
            <a:r>
              <a:rPr lang="hr-HR"/>
              <a:t>KAMP - FVZ po mjesecima 2016</a:t>
            </a:r>
          </a:p>
        </c:rich>
      </c:tx>
      <c:layout>
        <c:manualLayout>
          <c:xMode val="edge"/>
          <c:yMode val="edge"/>
          <c:x val="0.38202668560819297"/>
          <c:y val="1.5779092702169598E-2"/>
        </c:manualLayout>
      </c:layout>
      <c:overlay val="1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4103018372703399"/>
          <c:y val="0.10232648002333"/>
          <c:w val="0.70070197389709798"/>
          <c:h val="0.7816936424613589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'graf KAMP'!$B$521</c:f>
              <c:strCache>
                <c:ptCount val="1"/>
                <c:pt idx="0">
                  <c:v>Dalmacija</c:v>
                </c:pt>
              </c:strCache>
            </c:strRef>
          </c:tx>
          <c:spPr>
            <a:solidFill>
              <a:srgbClr val="4F81BD"/>
            </a:solidFill>
            <a:ln w="3175">
              <a:solidFill>
                <a:srgbClr val="FFFFFF"/>
              </a:solidFill>
              <a:prstDash val="solid"/>
            </a:ln>
            <a:effectLst>
              <a:outerShdw dist="35921" dir="2700000" algn="br">
                <a:srgbClr val="000000"/>
              </a:outerShdw>
            </a:effectLst>
          </c:spPr>
          <c:invertIfNegative val="0"/>
          <c:cat>
            <c:strRef>
              <c:f>'graf KAMP'!$C$520:$H$520</c:f>
              <c:strCache>
                <c:ptCount val="6"/>
                <c:pt idx="0">
                  <c:v>travanj</c:v>
                </c:pt>
                <c:pt idx="1">
                  <c:v>svibanj</c:v>
                </c:pt>
                <c:pt idx="2">
                  <c:v>lipanj</c:v>
                </c:pt>
                <c:pt idx="3">
                  <c:v>srpanj</c:v>
                </c:pt>
                <c:pt idx="4">
                  <c:v>kolovoz</c:v>
                </c:pt>
                <c:pt idx="5">
                  <c:v>rujan</c:v>
                </c:pt>
              </c:strCache>
            </c:strRef>
          </c:cat>
          <c:val>
            <c:numRef>
              <c:f>'graf KAMP'!$C$521:$H$521</c:f>
              <c:numCache>
                <c:formatCode>#0.00</c:formatCode>
                <c:ptCount val="6"/>
                <c:pt idx="1">
                  <c:v>2.48</c:v>
                </c:pt>
                <c:pt idx="2">
                  <c:v>2.0499999999999998</c:v>
                </c:pt>
                <c:pt idx="3">
                  <c:v>2.68</c:v>
                </c:pt>
                <c:pt idx="4">
                  <c:v>2.56</c:v>
                </c:pt>
                <c:pt idx="5">
                  <c:v>2.0299999999999998</c:v>
                </c:pt>
              </c:numCache>
            </c:numRef>
          </c:val>
        </c:ser>
        <c:ser>
          <c:idx val="1"/>
          <c:order val="1"/>
          <c:tx>
            <c:strRef>
              <c:f>'graf KAMP'!$B$522</c:f>
              <c:strCache>
                <c:ptCount val="1"/>
                <c:pt idx="0">
                  <c:v>Istra</c:v>
                </c:pt>
              </c:strCache>
            </c:strRef>
          </c:tx>
          <c:spPr>
            <a:solidFill>
              <a:srgbClr val="C0504D"/>
            </a:solidFill>
            <a:ln w="3175">
              <a:solidFill>
                <a:srgbClr val="FFFFFF"/>
              </a:solidFill>
              <a:prstDash val="solid"/>
            </a:ln>
            <a:effectLst>
              <a:outerShdw dist="35921" dir="2700000" algn="br">
                <a:srgbClr val="000000"/>
              </a:outerShdw>
            </a:effectLst>
          </c:spPr>
          <c:invertIfNegative val="0"/>
          <c:cat>
            <c:strRef>
              <c:f>'graf KAMP'!$C$520:$H$520</c:f>
              <c:strCache>
                <c:ptCount val="6"/>
                <c:pt idx="0">
                  <c:v>travanj</c:v>
                </c:pt>
                <c:pt idx="1">
                  <c:v>svibanj</c:v>
                </c:pt>
                <c:pt idx="2">
                  <c:v>lipanj</c:v>
                </c:pt>
                <c:pt idx="3">
                  <c:v>srpanj</c:v>
                </c:pt>
                <c:pt idx="4">
                  <c:v>kolovoz</c:v>
                </c:pt>
                <c:pt idx="5">
                  <c:v>rujan</c:v>
                </c:pt>
              </c:strCache>
            </c:strRef>
          </c:cat>
          <c:val>
            <c:numRef>
              <c:f>'graf KAMP'!$C$522:$H$522</c:f>
              <c:numCache>
                <c:formatCode>#0.00</c:formatCode>
                <c:ptCount val="6"/>
                <c:pt idx="0">
                  <c:v>1.39</c:v>
                </c:pt>
                <c:pt idx="1">
                  <c:v>1.69</c:v>
                </c:pt>
                <c:pt idx="2">
                  <c:v>2.1</c:v>
                </c:pt>
                <c:pt idx="3">
                  <c:v>3.08</c:v>
                </c:pt>
                <c:pt idx="4">
                  <c:v>3.16</c:v>
                </c:pt>
                <c:pt idx="5">
                  <c:v>2.09</c:v>
                </c:pt>
              </c:numCache>
            </c:numRef>
          </c:val>
        </c:ser>
        <c:ser>
          <c:idx val="2"/>
          <c:order val="2"/>
          <c:tx>
            <c:strRef>
              <c:f>'graf KAMP'!$B$523</c:f>
              <c:strCache>
                <c:ptCount val="1"/>
                <c:pt idx="0">
                  <c:v>Kontinent</c:v>
                </c:pt>
              </c:strCache>
            </c:strRef>
          </c:tx>
          <c:spPr>
            <a:solidFill>
              <a:srgbClr val="9BBB59"/>
            </a:solidFill>
            <a:ln w="3175">
              <a:solidFill>
                <a:srgbClr val="FFFFFF"/>
              </a:solidFill>
              <a:prstDash val="solid"/>
            </a:ln>
            <a:effectLst>
              <a:outerShdw dist="35921" dir="2700000" algn="br">
                <a:srgbClr val="000000"/>
              </a:outerShdw>
            </a:effectLst>
          </c:spPr>
          <c:invertIfNegative val="0"/>
          <c:cat>
            <c:strRef>
              <c:f>'graf KAMP'!$C$520:$H$520</c:f>
              <c:strCache>
                <c:ptCount val="6"/>
                <c:pt idx="0">
                  <c:v>travanj</c:v>
                </c:pt>
                <c:pt idx="1">
                  <c:v>svibanj</c:v>
                </c:pt>
                <c:pt idx="2">
                  <c:v>lipanj</c:v>
                </c:pt>
                <c:pt idx="3">
                  <c:v>srpanj</c:v>
                </c:pt>
                <c:pt idx="4">
                  <c:v>kolovoz</c:v>
                </c:pt>
                <c:pt idx="5">
                  <c:v>rujan</c:v>
                </c:pt>
              </c:strCache>
            </c:strRef>
          </c:cat>
          <c:val>
            <c:numRef>
              <c:f>'graf KAMP'!$C$523:$H$523</c:f>
              <c:numCache>
                <c:formatCode>#0.00</c:formatCode>
                <c:ptCount val="6"/>
                <c:pt idx="0">
                  <c:v>1.99</c:v>
                </c:pt>
                <c:pt idx="1">
                  <c:v>3.47</c:v>
                </c:pt>
                <c:pt idx="2">
                  <c:v>2.16</c:v>
                </c:pt>
                <c:pt idx="3">
                  <c:v>2.52</c:v>
                </c:pt>
                <c:pt idx="4">
                  <c:v>2.58</c:v>
                </c:pt>
                <c:pt idx="5">
                  <c:v>2</c:v>
                </c:pt>
              </c:numCache>
            </c:numRef>
          </c:val>
        </c:ser>
        <c:ser>
          <c:idx val="3"/>
          <c:order val="3"/>
          <c:tx>
            <c:strRef>
              <c:f>'graf KAMP'!$B$524</c:f>
              <c:strCache>
                <c:ptCount val="1"/>
                <c:pt idx="0">
                  <c:v>Kvarner</c:v>
                </c:pt>
              </c:strCache>
            </c:strRef>
          </c:tx>
          <c:spPr>
            <a:solidFill>
              <a:srgbClr val="8064A2"/>
            </a:solidFill>
            <a:ln w="3175">
              <a:solidFill>
                <a:srgbClr val="FFFFFF"/>
              </a:solidFill>
              <a:prstDash val="solid"/>
            </a:ln>
            <a:effectLst>
              <a:outerShdw dist="35921" dir="2700000" algn="br">
                <a:srgbClr val="000000"/>
              </a:outerShdw>
            </a:effectLst>
          </c:spPr>
          <c:invertIfNegative val="0"/>
          <c:cat>
            <c:strRef>
              <c:f>'graf KAMP'!$C$520:$H$520</c:f>
              <c:strCache>
                <c:ptCount val="6"/>
                <c:pt idx="0">
                  <c:v>travanj</c:v>
                </c:pt>
                <c:pt idx="1">
                  <c:v>svibanj</c:v>
                </c:pt>
                <c:pt idx="2">
                  <c:v>lipanj</c:v>
                </c:pt>
                <c:pt idx="3">
                  <c:v>srpanj</c:v>
                </c:pt>
                <c:pt idx="4">
                  <c:v>kolovoz</c:v>
                </c:pt>
                <c:pt idx="5">
                  <c:v>rujan</c:v>
                </c:pt>
              </c:strCache>
            </c:strRef>
          </c:cat>
          <c:val>
            <c:numRef>
              <c:f>'graf KAMP'!$C$524:$H$524</c:f>
              <c:numCache>
                <c:formatCode>#0.00</c:formatCode>
                <c:ptCount val="6"/>
                <c:pt idx="0">
                  <c:v>1.65</c:v>
                </c:pt>
                <c:pt idx="1">
                  <c:v>2.15</c:v>
                </c:pt>
                <c:pt idx="2">
                  <c:v>2.68</c:v>
                </c:pt>
                <c:pt idx="3">
                  <c:v>3.16</c:v>
                </c:pt>
                <c:pt idx="4">
                  <c:v>3.14</c:v>
                </c:pt>
                <c:pt idx="5">
                  <c:v>2.13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6930816"/>
        <c:axId val="116145472"/>
      </c:barChart>
      <c:catAx>
        <c:axId val="13693081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75">
            <a:solidFill>
              <a:srgbClr val="808080"/>
            </a:solidFill>
            <a:prstDash val="solid"/>
          </a:ln>
        </c:spPr>
        <c:crossAx val="116145472"/>
        <c:crosses val="autoZero"/>
        <c:auto val="1"/>
        <c:lblAlgn val="ctr"/>
        <c:lblOffset val="100"/>
        <c:noMultiLvlLbl val="0"/>
      </c:catAx>
      <c:valAx>
        <c:axId val="116145472"/>
        <c:scaling>
          <c:orientation val="minMax"/>
        </c:scaling>
        <c:delete val="0"/>
        <c:axPos val="b"/>
        <c:majorGridlines>
          <c:spPr>
            <a:ln w="3175">
              <a:solidFill>
                <a:srgbClr val="808080"/>
              </a:solidFill>
              <a:prstDash val="solid"/>
            </a:ln>
          </c:spPr>
        </c:majorGridlines>
        <c:numFmt formatCode="#0.00" sourceLinked="1"/>
        <c:majorTickMark val="out"/>
        <c:minorTickMark val="none"/>
        <c:tickLblPos val="nextTo"/>
        <c:spPr>
          <a:ln w="3175">
            <a:solidFill>
              <a:srgbClr val="808080"/>
            </a:solidFill>
            <a:prstDash val="solid"/>
          </a:ln>
        </c:spPr>
        <c:crossAx val="136930816"/>
        <c:crosses val="autoZero"/>
        <c:crossBetween val="between"/>
      </c:valAx>
      <c:spPr>
        <a:solidFill>
          <a:srgbClr val="FFFFFF"/>
        </a:solidFill>
        <a:ln w="25400">
          <a:noFill/>
        </a:ln>
      </c:spPr>
    </c:plotArea>
    <c:legend>
      <c:legendPos val="r"/>
      <c:layout>
        <c:manualLayout>
          <c:xMode val="edge"/>
          <c:yMode val="edge"/>
          <c:x val="0.85187876040867505"/>
          <c:y val="0.29975148251710998"/>
          <c:w val="0.112523961187704"/>
          <c:h val="0.18863670882542199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1200"/>
          </a:pPr>
          <a:endParaRPr lang="sr-Latn-RS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808080"/>
      </a:solidFill>
      <a:prstDash val="solid"/>
    </a:ln>
  </c:sp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title>
      <c:tx>
        <c:rich>
          <a:bodyPr/>
          <a:lstStyle/>
          <a:p>
            <a:pPr>
              <a:defRPr/>
            </a:pPr>
            <a:r>
              <a:rPr lang="hr-HR" sz="1600"/>
              <a:t>KAMP - Prosječna dužina boravka u danima po mjesecima 2016</a:t>
            </a:r>
          </a:p>
        </c:rich>
      </c:tx>
      <c:layout>
        <c:manualLayout>
          <c:xMode val="edge"/>
          <c:yMode val="edge"/>
          <c:x val="0.175382252135975"/>
          <c:y val="5.16796347202162E-3"/>
        </c:manualLayout>
      </c:layout>
      <c:overlay val="1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4103018372703399"/>
          <c:y val="0.10232648002333"/>
          <c:w val="0.70070197389709798"/>
          <c:h val="0.7816936424613589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'graf KAMP'!$B$648</c:f>
              <c:strCache>
                <c:ptCount val="1"/>
                <c:pt idx="0">
                  <c:v>Dalmacija</c:v>
                </c:pt>
              </c:strCache>
            </c:strRef>
          </c:tx>
          <c:spPr>
            <a:solidFill>
              <a:srgbClr val="4F81BD"/>
            </a:solidFill>
            <a:ln w="3175">
              <a:solidFill>
                <a:srgbClr val="FFFFFF"/>
              </a:solidFill>
              <a:prstDash val="solid"/>
            </a:ln>
            <a:effectLst>
              <a:outerShdw dist="35921" dir="2700000" algn="br">
                <a:srgbClr val="000000"/>
              </a:outerShdw>
            </a:effectLst>
          </c:spPr>
          <c:invertIfNegative val="0"/>
          <c:cat>
            <c:strRef>
              <c:f>'graf KAMP'!$C$647:$H$647</c:f>
              <c:strCache>
                <c:ptCount val="6"/>
                <c:pt idx="0">
                  <c:v>travanj</c:v>
                </c:pt>
                <c:pt idx="1">
                  <c:v>svibanj</c:v>
                </c:pt>
                <c:pt idx="2">
                  <c:v>lipanj</c:v>
                </c:pt>
                <c:pt idx="3">
                  <c:v>srpanj</c:v>
                </c:pt>
                <c:pt idx="4">
                  <c:v>kolovoz</c:v>
                </c:pt>
                <c:pt idx="5">
                  <c:v>rujan</c:v>
                </c:pt>
              </c:strCache>
            </c:strRef>
          </c:cat>
          <c:val>
            <c:numRef>
              <c:f>'graf KAMP'!$C$648:$H$648</c:f>
              <c:numCache>
                <c:formatCode>#0.00</c:formatCode>
                <c:ptCount val="6"/>
                <c:pt idx="1">
                  <c:v>3.96</c:v>
                </c:pt>
                <c:pt idx="2">
                  <c:v>5.57</c:v>
                </c:pt>
                <c:pt idx="3">
                  <c:v>4.9000000000000004</c:v>
                </c:pt>
                <c:pt idx="4">
                  <c:v>5.71</c:v>
                </c:pt>
                <c:pt idx="5">
                  <c:v>4.9400000000000004</c:v>
                </c:pt>
              </c:numCache>
            </c:numRef>
          </c:val>
        </c:ser>
        <c:ser>
          <c:idx val="1"/>
          <c:order val="1"/>
          <c:tx>
            <c:strRef>
              <c:f>'graf KAMP'!$B$649</c:f>
              <c:strCache>
                <c:ptCount val="1"/>
                <c:pt idx="0">
                  <c:v>Istra</c:v>
                </c:pt>
              </c:strCache>
            </c:strRef>
          </c:tx>
          <c:spPr>
            <a:solidFill>
              <a:srgbClr val="C0504D"/>
            </a:solidFill>
            <a:ln w="3175">
              <a:solidFill>
                <a:srgbClr val="FFFFFF"/>
              </a:solidFill>
              <a:prstDash val="solid"/>
            </a:ln>
            <a:effectLst>
              <a:outerShdw dist="35921" dir="2700000" algn="br">
                <a:srgbClr val="000000"/>
              </a:outerShdw>
            </a:effectLst>
          </c:spPr>
          <c:invertIfNegative val="0"/>
          <c:cat>
            <c:strRef>
              <c:f>'graf KAMP'!$C$647:$H$647</c:f>
              <c:strCache>
                <c:ptCount val="6"/>
                <c:pt idx="0">
                  <c:v>travanj</c:v>
                </c:pt>
                <c:pt idx="1">
                  <c:v>svibanj</c:v>
                </c:pt>
                <c:pt idx="2">
                  <c:v>lipanj</c:v>
                </c:pt>
                <c:pt idx="3">
                  <c:v>srpanj</c:v>
                </c:pt>
                <c:pt idx="4">
                  <c:v>kolovoz</c:v>
                </c:pt>
                <c:pt idx="5">
                  <c:v>rujan</c:v>
                </c:pt>
              </c:strCache>
            </c:strRef>
          </c:cat>
          <c:val>
            <c:numRef>
              <c:f>'graf KAMP'!$C$649:$H$649</c:f>
              <c:numCache>
                <c:formatCode>#0.00</c:formatCode>
                <c:ptCount val="6"/>
                <c:pt idx="0">
                  <c:v>3.21</c:v>
                </c:pt>
                <c:pt idx="1">
                  <c:v>5.0999999999999996</c:v>
                </c:pt>
                <c:pt idx="2">
                  <c:v>6.3199999999999994</c:v>
                </c:pt>
                <c:pt idx="3">
                  <c:v>7.22</c:v>
                </c:pt>
                <c:pt idx="4">
                  <c:v>8.16</c:v>
                </c:pt>
                <c:pt idx="5">
                  <c:v>7.31</c:v>
                </c:pt>
              </c:numCache>
            </c:numRef>
          </c:val>
        </c:ser>
        <c:ser>
          <c:idx val="2"/>
          <c:order val="2"/>
          <c:tx>
            <c:strRef>
              <c:f>'graf KAMP'!$B$650</c:f>
              <c:strCache>
                <c:ptCount val="1"/>
                <c:pt idx="0">
                  <c:v>Kontinent</c:v>
                </c:pt>
              </c:strCache>
            </c:strRef>
          </c:tx>
          <c:spPr>
            <a:solidFill>
              <a:srgbClr val="9BBB59"/>
            </a:solidFill>
            <a:ln w="3175">
              <a:solidFill>
                <a:srgbClr val="FFFFFF"/>
              </a:solidFill>
              <a:prstDash val="solid"/>
            </a:ln>
            <a:effectLst>
              <a:outerShdw dist="35921" dir="2700000" algn="br">
                <a:srgbClr val="000000"/>
              </a:outerShdw>
            </a:effectLst>
          </c:spPr>
          <c:invertIfNegative val="0"/>
          <c:cat>
            <c:strRef>
              <c:f>'graf KAMP'!$C$647:$H$647</c:f>
              <c:strCache>
                <c:ptCount val="6"/>
                <c:pt idx="0">
                  <c:v>travanj</c:v>
                </c:pt>
                <c:pt idx="1">
                  <c:v>svibanj</c:v>
                </c:pt>
                <c:pt idx="2">
                  <c:v>lipanj</c:v>
                </c:pt>
                <c:pt idx="3">
                  <c:v>srpanj</c:v>
                </c:pt>
                <c:pt idx="4">
                  <c:v>kolovoz</c:v>
                </c:pt>
                <c:pt idx="5">
                  <c:v>rujan</c:v>
                </c:pt>
              </c:strCache>
            </c:strRef>
          </c:cat>
          <c:val>
            <c:numRef>
              <c:f>'graf KAMP'!$C$650:$H$650</c:f>
              <c:numCache>
                <c:formatCode>#0.00</c:formatCode>
                <c:ptCount val="6"/>
                <c:pt idx="0">
                  <c:v>2.25</c:v>
                </c:pt>
                <c:pt idx="1">
                  <c:v>2.58</c:v>
                </c:pt>
                <c:pt idx="2">
                  <c:v>1.94</c:v>
                </c:pt>
                <c:pt idx="3">
                  <c:v>1.96</c:v>
                </c:pt>
                <c:pt idx="4">
                  <c:v>2.04</c:v>
                </c:pt>
                <c:pt idx="5">
                  <c:v>1.78</c:v>
                </c:pt>
              </c:numCache>
            </c:numRef>
          </c:val>
        </c:ser>
        <c:ser>
          <c:idx val="3"/>
          <c:order val="3"/>
          <c:tx>
            <c:strRef>
              <c:f>'graf KAMP'!$B$651</c:f>
              <c:strCache>
                <c:ptCount val="1"/>
                <c:pt idx="0">
                  <c:v>Kvarner</c:v>
                </c:pt>
              </c:strCache>
            </c:strRef>
          </c:tx>
          <c:spPr>
            <a:solidFill>
              <a:srgbClr val="8064A2"/>
            </a:solidFill>
            <a:ln w="3175">
              <a:solidFill>
                <a:srgbClr val="FFFFFF"/>
              </a:solidFill>
              <a:prstDash val="solid"/>
            </a:ln>
            <a:effectLst>
              <a:outerShdw dist="35921" dir="2700000" algn="br">
                <a:srgbClr val="000000"/>
              </a:outerShdw>
            </a:effectLst>
          </c:spPr>
          <c:invertIfNegative val="0"/>
          <c:cat>
            <c:strRef>
              <c:f>'graf KAMP'!$C$647:$H$647</c:f>
              <c:strCache>
                <c:ptCount val="6"/>
                <c:pt idx="0">
                  <c:v>travanj</c:v>
                </c:pt>
                <c:pt idx="1">
                  <c:v>svibanj</c:v>
                </c:pt>
                <c:pt idx="2">
                  <c:v>lipanj</c:v>
                </c:pt>
                <c:pt idx="3">
                  <c:v>srpanj</c:v>
                </c:pt>
                <c:pt idx="4">
                  <c:v>kolovoz</c:v>
                </c:pt>
                <c:pt idx="5">
                  <c:v>rujan</c:v>
                </c:pt>
              </c:strCache>
            </c:strRef>
          </c:cat>
          <c:val>
            <c:numRef>
              <c:f>'graf KAMP'!$C$651:$H$651</c:f>
              <c:numCache>
                <c:formatCode>#0.00</c:formatCode>
                <c:ptCount val="6"/>
                <c:pt idx="0">
                  <c:v>3.27</c:v>
                </c:pt>
                <c:pt idx="1">
                  <c:v>4.6899999999999986</c:v>
                </c:pt>
                <c:pt idx="2">
                  <c:v>5.3199999999999994</c:v>
                </c:pt>
                <c:pt idx="3">
                  <c:v>6.56</c:v>
                </c:pt>
                <c:pt idx="4">
                  <c:v>7.07</c:v>
                </c:pt>
                <c:pt idx="5">
                  <c:v>6.02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7459712"/>
        <c:axId val="116257856"/>
      </c:barChart>
      <c:catAx>
        <c:axId val="13745971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75">
            <a:solidFill>
              <a:srgbClr val="808080"/>
            </a:solidFill>
            <a:prstDash val="solid"/>
          </a:ln>
        </c:spPr>
        <c:crossAx val="116257856"/>
        <c:crosses val="autoZero"/>
        <c:auto val="1"/>
        <c:lblAlgn val="ctr"/>
        <c:lblOffset val="100"/>
        <c:noMultiLvlLbl val="0"/>
      </c:catAx>
      <c:valAx>
        <c:axId val="116257856"/>
        <c:scaling>
          <c:orientation val="minMax"/>
        </c:scaling>
        <c:delete val="0"/>
        <c:axPos val="b"/>
        <c:majorGridlines>
          <c:spPr>
            <a:ln w="3175">
              <a:solidFill>
                <a:srgbClr val="808080"/>
              </a:solidFill>
              <a:prstDash val="solid"/>
            </a:ln>
          </c:spPr>
        </c:majorGridlines>
        <c:numFmt formatCode="#0.00" sourceLinked="1"/>
        <c:majorTickMark val="out"/>
        <c:minorTickMark val="none"/>
        <c:tickLblPos val="nextTo"/>
        <c:spPr>
          <a:ln w="3175">
            <a:solidFill>
              <a:srgbClr val="808080"/>
            </a:solidFill>
            <a:prstDash val="solid"/>
          </a:ln>
        </c:spPr>
        <c:crossAx val="137459712"/>
        <c:crosses val="autoZero"/>
        <c:crossBetween val="between"/>
      </c:valAx>
      <c:spPr>
        <a:solidFill>
          <a:srgbClr val="FFFFFF"/>
        </a:solidFill>
        <a:ln w="25400">
          <a:noFill/>
        </a:ln>
      </c:spPr>
    </c:plotArea>
    <c:legend>
      <c:legendPos val="r"/>
      <c:layout>
        <c:manualLayout>
          <c:xMode val="edge"/>
          <c:yMode val="edge"/>
          <c:x val="0.85320155351489901"/>
          <c:y val="0.29716741801265201"/>
          <c:w val="0.12313103779909"/>
          <c:h val="0.18863670882542199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1200"/>
          </a:pPr>
          <a:endParaRPr lang="sr-Latn-RS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808080"/>
      </a:solidFill>
      <a:prstDash val="solid"/>
    </a:ln>
  </c:sp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0.0158</cdr:x>
      <cdr:y>0.01332</cdr:y>
    </cdr:from>
    <cdr:to>
      <cdr:x>0.09461</cdr:x>
      <cdr:y>0.05971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42876" y="66675"/>
          <a:ext cx="723900" cy="2571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hr-HR" sz="1100" b="1"/>
            <a:t>Graf. 1</a:t>
          </a:r>
        </a:p>
      </cdr:txBody>
    </cdr:sp>
  </cdr:relSizeAnchor>
  <cdr:relSizeAnchor xmlns:cdr="http://schemas.openxmlformats.org/drawingml/2006/chartDrawing">
    <cdr:from>
      <cdr:x>0.00844</cdr:x>
      <cdr:y>0.93394</cdr:y>
    </cdr:from>
    <cdr:to>
      <cdr:x>0.37079</cdr:x>
      <cdr:y>0.99211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6201" y="4524375"/>
          <a:ext cx="3200400" cy="2667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hr-HR" sz="1000"/>
            <a:t>Izvor:</a:t>
          </a:r>
          <a:r>
            <a:rPr lang="hr-HR" sz="1000" baseline="0"/>
            <a:t> FMTU - Benchmarking hrvatskog hotelijerstva</a:t>
          </a:r>
          <a:endParaRPr lang="hr-HR" sz="1000"/>
        </a:p>
      </cdr:txBody>
    </cdr:sp>
  </cdr:relSizeAnchor>
  <cdr:relSizeAnchor xmlns:cdr="http://schemas.openxmlformats.org/drawingml/2006/chartDrawing">
    <cdr:from>
      <cdr:x>0.58545</cdr:x>
      <cdr:y>0.31775</cdr:y>
    </cdr:from>
    <cdr:to>
      <cdr:x>0.67159</cdr:x>
      <cdr:y>0.39102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5290432" y="1601648"/>
          <a:ext cx="778346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x-none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b="1" dirty="0" smtClean="0">
              <a:solidFill>
                <a:schemeClr val="accent1">
                  <a:lumMod val="75000"/>
                </a:schemeClr>
              </a:solidFill>
            </a:rPr>
            <a:t>77%</a:t>
          </a:r>
          <a:endParaRPr lang="en-US" b="1" dirty="0">
            <a:solidFill>
              <a:schemeClr val="accent1">
                <a:lumMod val="75000"/>
              </a:schemeClr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0.0158</cdr:x>
      <cdr:y>0.01332</cdr:y>
    </cdr:from>
    <cdr:to>
      <cdr:x>0.09461</cdr:x>
      <cdr:y>0.05971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42876" y="66675"/>
          <a:ext cx="723900" cy="2571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hr-HR" sz="1100" b="1"/>
            <a:t>Graf. 7</a:t>
          </a:r>
        </a:p>
      </cdr:txBody>
    </cdr:sp>
  </cdr:relSizeAnchor>
  <cdr:relSizeAnchor xmlns:cdr="http://schemas.openxmlformats.org/drawingml/2006/chartDrawing">
    <cdr:from>
      <cdr:x>0.00869</cdr:x>
      <cdr:y>0.93394</cdr:y>
    </cdr:from>
    <cdr:to>
      <cdr:x>0.37104</cdr:x>
      <cdr:y>0.99211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6201" y="4524375"/>
          <a:ext cx="3200400" cy="2667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hr-HR" sz="1000"/>
            <a:t>Izvor:</a:t>
          </a:r>
          <a:r>
            <a:rPr lang="hr-HR" sz="1000" baseline="0"/>
            <a:t> FMTU - Benchmarking hrvatskog hotelijerstva</a:t>
          </a:r>
          <a:endParaRPr lang="hr-HR" sz="1000"/>
        </a:p>
      </cdr:txBody>
    </cdr:sp>
  </cdr:relSizeAnchor>
  <cdr:relSizeAnchor xmlns:cdr="http://schemas.openxmlformats.org/drawingml/2006/chartDrawing">
    <cdr:from>
      <cdr:x>0.73704</cdr:x>
      <cdr:y>0.27536</cdr:y>
    </cdr:from>
    <cdr:to>
      <cdr:x>0.82469</cdr:x>
      <cdr:y>0.3497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6660231" y="1368151"/>
          <a:ext cx="792088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x-none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dirty="0" smtClean="0">
              <a:solidFill>
                <a:srgbClr val="FF0000"/>
              </a:solidFill>
            </a:rPr>
            <a:t>333</a:t>
          </a:r>
          <a:endParaRPr lang="en-US" dirty="0">
            <a:solidFill>
              <a:srgbClr val="FF0000"/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0.0158</cdr:x>
      <cdr:y>0.01332</cdr:y>
    </cdr:from>
    <cdr:to>
      <cdr:x>0.09411</cdr:x>
      <cdr:y>0.05971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42876" y="66675"/>
          <a:ext cx="723900" cy="2571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hr-HR" sz="1100" b="1"/>
            <a:t>Graf. 10</a:t>
          </a:r>
        </a:p>
      </cdr:txBody>
    </cdr:sp>
  </cdr:relSizeAnchor>
  <cdr:relSizeAnchor xmlns:cdr="http://schemas.openxmlformats.org/drawingml/2006/chartDrawing">
    <cdr:from>
      <cdr:x>0.00844</cdr:x>
      <cdr:y>0.93394</cdr:y>
    </cdr:from>
    <cdr:to>
      <cdr:x>0.3698</cdr:x>
      <cdr:y>0.99211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6201" y="4524375"/>
          <a:ext cx="3200400" cy="2667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hr-HR" sz="1000"/>
            <a:t>Izvor:</a:t>
          </a:r>
          <a:r>
            <a:rPr lang="hr-HR" sz="1000" baseline="0"/>
            <a:t> FMTU - Benchmarking hrvatskog hotelijerstva</a:t>
          </a:r>
          <a:endParaRPr lang="hr-HR" sz="100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0.0158</cdr:x>
      <cdr:y>0.01332</cdr:y>
    </cdr:from>
    <cdr:to>
      <cdr:x>0.09461</cdr:x>
      <cdr:y>0.05971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42876" y="66675"/>
          <a:ext cx="723900" cy="2571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hr-HR" sz="1100" b="1"/>
            <a:t>Graf. 13</a:t>
          </a:r>
        </a:p>
      </cdr:txBody>
    </cdr:sp>
  </cdr:relSizeAnchor>
  <cdr:relSizeAnchor xmlns:cdr="http://schemas.openxmlformats.org/drawingml/2006/chartDrawing">
    <cdr:from>
      <cdr:x>0.00844</cdr:x>
      <cdr:y>0.93394</cdr:y>
    </cdr:from>
    <cdr:to>
      <cdr:x>0.37054</cdr:x>
      <cdr:y>0.99211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6201" y="4524375"/>
          <a:ext cx="3200400" cy="2667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hr-HR" sz="1000"/>
            <a:t>Izvor:</a:t>
          </a:r>
          <a:r>
            <a:rPr lang="hr-HR" sz="1000" baseline="0"/>
            <a:t> FMTU - Benchmarking hrvatskog hotelijerstva</a:t>
          </a:r>
          <a:endParaRPr lang="hr-HR" sz="100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0.0158</cdr:x>
      <cdr:y>0.01332</cdr:y>
    </cdr:from>
    <cdr:to>
      <cdr:x>0.09411</cdr:x>
      <cdr:y>0.05603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42876" y="66675"/>
          <a:ext cx="723900" cy="2571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hr-HR" sz="1100" b="1"/>
            <a:t>Graf. 16</a:t>
          </a:r>
        </a:p>
      </cdr:txBody>
    </cdr:sp>
  </cdr:relSizeAnchor>
  <cdr:relSizeAnchor xmlns:cdr="http://schemas.openxmlformats.org/drawingml/2006/chartDrawing">
    <cdr:from>
      <cdr:x>0.00844</cdr:x>
      <cdr:y>0.93394</cdr:y>
    </cdr:from>
    <cdr:to>
      <cdr:x>0.3698</cdr:x>
      <cdr:y>0.99211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6201" y="4524375"/>
          <a:ext cx="3200400" cy="2667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hr-HR" sz="1000"/>
            <a:t>Izvor:</a:t>
          </a:r>
          <a:r>
            <a:rPr lang="hr-HR" sz="1000" baseline="0"/>
            <a:t> FMTU - Benchmarking hrvatskog hotelijerstva</a:t>
          </a:r>
          <a:endParaRPr lang="hr-HR" sz="100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43019-8DBB-4E29-A31F-88C14C33CCB8}" type="datetimeFigureOut">
              <a:rPr lang="hr-HR" smtClean="0"/>
              <a:t>20.10.2016.</a:t>
            </a:fld>
            <a:endParaRPr lang="hr-H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A77F57-E2DC-4500-AC52-26B7FEB9D76D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92339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A77F57-E2DC-4500-AC52-26B7FEB9D76D}" type="slidenum">
              <a:rPr lang="hr-HR" smtClean="0"/>
              <a:t>4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53840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721B2-EF1E-C34D-B932-FBC1D2E5A32C}" type="datetime1">
              <a:rPr lang="hr-HR" smtClean="0"/>
              <a:t>20.10.2016.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C6D3D-7D76-4DAF-AF62-E61741FD79E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42560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F16C2-A47D-2342-8EB1-D21A61EC6CC6}" type="datetime1">
              <a:rPr lang="hr-HR" smtClean="0"/>
              <a:t>20.10.2016.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C6D3D-7D76-4DAF-AF62-E61741FD79E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12883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C6797-FA56-9D4B-A016-345CFEC2D932}" type="datetime1">
              <a:rPr lang="hr-HR" smtClean="0"/>
              <a:t>20.10.2016.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C6D3D-7D76-4DAF-AF62-E61741FD79E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32081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60A84-8266-024F-87DF-458D9430543B}" type="datetime1">
              <a:rPr lang="hr-HR" smtClean="0"/>
              <a:t>20.10.2016.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C6D3D-7D76-4DAF-AF62-E61741FD79E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45677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AEC46-889D-5441-8A94-587ED972A342}" type="datetime1">
              <a:rPr lang="hr-HR" smtClean="0"/>
              <a:t>20.10.2016.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C6D3D-7D76-4DAF-AF62-E61741FD79E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52178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EEC99-CB6E-6941-90BF-CD086DCFD5A8}" type="datetime1">
              <a:rPr lang="hr-HR" smtClean="0"/>
              <a:t>20.10.2016.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C6D3D-7D76-4DAF-AF62-E61741FD79E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02913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A01F7-9CC6-8744-A9C0-7BCBB0BD0A55}" type="datetime1">
              <a:rPr lang="hr-HR" smtClean="0"/>
              <a:t>20.10.2016.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C6D3D-7D76-4DAF-AF62-E61741FD79E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64511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27728-4DA6-154C-8D87-29ADF18BACF5}" type="datetime1">
              <a:rPr lang="hr-HR" smtClean="0"/>
              <a:t>20.10.2016.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C6D3D-7D76-4DAF-AF62-E61741FD79E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338683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E7CEF-184F-1742-8BE0-1B043D59E0F9}" type="datetime1">
              <a:rPr lang="hr-HR" smtClean="0"/>
              <a:t>20.10.2016.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C6D3D-7D76-4DAF-AF62-E61741FD79E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8087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28FC4-3A16-9A4A-A373-CFE5EE619308}" type="datetime1">
              <a:rPr lang="hr-HR" smtClean="0"/>
              <a:t>20.10.2016.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C6D3D-7D76-4DAF-AF62-E61741FD79E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79614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CCB9C-BDCA-2240-B954-6A8481023A46}" type="datetime1">
              <a:rPr lang="hr-HR" smtClean="0"/>
              <a:t>20.10.2016.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C6D3D-7D76-4DAF-AF62-E61741FD79E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00202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0A435D-51A7-0349-86E4-A24C280C47F4}" type="datetime1">
              <a:rPr lang="hr-HR" smtClean="0"/>
              <a:t>20.10.2016.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BC6D3D-7D76-4DAF-AF62-E61741FD79E6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75896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hdr="0" ft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485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588094" y="5805264"/>
            <a:ext cx="4572000" cy="800219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>
              <a:solidFill>
                <a:srgbClr val="FFFFFF"/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lang="en-US" sz="2800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rPr>
              <a:t>TRAVANJ – RUJAN 2016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0" y="6511153"/>
            <a:ext cx="33864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err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rPr>
              <a:t>Sv</a:t>
            </a:r>
            <a:r>
              <a:rPr lang="en-US" i="1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rPr>
              <a:t>. Martin </a:t>
            </a:r>
            <a:r>
              <a:rPr lang="en-US" i="1" dirty="0" err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rPr>
              <a:t>na</a:t>
            </a:r>
            <a:r>
              <a:rPr lang="en-US" i="1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rPr>
              <a:t> Muri, 19.10.2016.</a:t>
            </a:r>
            <a:endParaRPr lang="en-US" i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A0335-D56E-B845-8E4C-25C5475DF406}" type="datetime1">
              <a:rPr lang="hr-HR" smtClean="0"/>
              <a:t>20.10.2016.</a:t>
            </a:fld>
            <a:endParaRPr lang="hr-H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C6D3D-7D76-4DAF-AF62-E61741FD79E6}" type="slidenum">
              <a:rPr lang="hr-HR" smtClean="0"/>
              <a:t>1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1576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</p:nvPr>
        </p:nvGraphicFramePr>
        <p:xfrm>
          <a:off x="3077269" y="2126012"/>
          <a:ext cx="2989462" cy="37505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38885"/>
                <a:gridCol w="262772"/>
                <a:gridCol w="1373505"/>
                <a:gridCol w="114300"/>
              </a:tblGrid>
              <a:tr h="0"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</a:rPr>
                        <a:t>Tablica 1.  Struktura uzorka 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100">
                          <a:effectLst/>
                        </a:rPr>
                        <a:t> 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</a:rPr>
                        <a:t> 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BROJ KAMPOVA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Ukupno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marR="39624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                       30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</a:tr>
              <a:tr h="0"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Regije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Istra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marR="39624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11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Kvarner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marR="39624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12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Dalmacija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marR="39624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4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Kontinent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marR="39624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3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Kategorija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</a:rPr>
                        <a:t> 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4 ****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marR="39624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13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3 ***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marR="39624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11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2 **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marR="39624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6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Veličina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</a:rPr>
                        <a:t> 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        &gt; 1000 SJ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marR="39624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5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500 – 1000 SJ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marR="39624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9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100 –   500 SJ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marR="39624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13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        &lt;   100 SJ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marR="39624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3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</a:tr>
              <a:tr h="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</a:rPr>
                        <a:t>Izvor: obrada autora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</a:rPr>
                        <a:t> 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100" dirty="0">
                          <a:effectLst/>
                        </a:rPr>
                        <a:t> </a:t>
                      </a:r>
                      <a:endParaRPr lang="hr-H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205847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8326" y="82475"/>
            <a:ext cx="8280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chemeClr val="bg1"/>
                </a:solidFill>
              </a:rPr>
              <a:t>STRUKTURA UZORKA</a:t>
            </a:r>
            <a:endParaRPr lang="en-US" sz="4800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5" y="0"/>
            <a:ext cx="2339753" cy="846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99" name="Picture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325" y="956692"/>
            <a:ext cx="4110941" cy="440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06638" y="5584677"/>
            <a:ext cx="86044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 smtClean="0">
                <a:solidFill>
                  <a:schemeClr val="bg1"/>
                </a:solidFill>
              </a:rPr>
              <a:t>Obuhvaćeno </a:t>
            </a:r>
            <a:r>
              <a:rPr lang="hr-HR" sz="2400" dirty="0">
                <a:solidFill>
                  <a:schemeClr val="bg1"/>
                </a:solidFill>
              </a:rPr>
              <a:t>je sveukupno 18.960 smještajnih jedinica u kampovima odnosno kapacitet od 56.880 osoba što čini 24% ukupnog smještajnog kapaciteta kampova u Hrvatskoj</a:t>
            </a:r>
            <a:r>
              <a:rPr lang="hr-HR" sz="2400" dirty="0" smtClean="0"/>
              <a:t>.</a:t>
            </a:r>
            <a:endParaRPr lang="hr-HR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4523342" y="1015330"/>
            <a:ext cx="4528429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000" b="1" dirty="0" smtClean="0">
                <a:solidFill>
                  <a:schemeClr val="bg1"/>
                </a:solidFill>
              </a:rPr>
              <a:t>Istra </a:t>
            </a:r>
            <a:r>
              <a:rPr lang="hr-HR" sz="2000" b="1" dirty="0">
                <a:solidFill>
                  <a:schemeClr val="bg1"/>
                </a:solidFill>
              </a:rPr>
              <a:t>(11)</a:t>
            </a:r>
            <a:r>
              <a:rPr lang="hr-HR" sz="2000" dirty="0">
                <a:solidFill>
                  <a:schemeClr val="bg1"/>
                </a:solidFill>
              </a:rPr>
              <a:t>: </a:t>
            </a:r>
            <a:r>
              <a:rPr lang="hr-HR" sz="2000" dirty="0" err="1">
                <a:solidFill>
                  <a:schemeClr val="bg1"/>
                </a:solidFill>
              </a:rPr>
              <a:t>Aminess</a:t>
            </a:r>
            <a:r>
              <a:rPr lang="hr-HR" sz="2000" dirty="0">
                <a:solidFill>
                  <a:schemeClr val="bg1"/>
                </a:solidFill>
              </a:rPr>
              <a:t> Park </a:t>
            </a:r>
            <a:r>
              <a:rPr lang="hr-HR" sz="2000" dirty="0" err="1">
                <a:solidFill>
                  <a:schemeClr val="bg1"/>
                </a:solidFill>
              </a:rPr>
              <a:t>Mareda</a:t>
            </a:r>
            <a:r>
              <a:rPr lang="hr-HR" sz="2000" dirty="0">
                <a:solidFill>
                  <a:schemeClr val="bg1"/>
                </a:solidFill>
              </a:rPr>
              <a:t>, </a:t>
            </a:r>
            <a:r>
              <a:rPr lang="hr-HR" sz="2000" dirty="0" err="1">
                <a:solidFill>
                  <a:schemeClr val="bg1"/>
                </a:solidFill>
              </a:rPr>
              <a:t>Aminess</a:t>
            </a:r>
            <a:r>
              <a:rPr lang="hr-HR" sz="2000" dirty="0">
                <a:solidFill>
                  <a:schemeClr val="bg1"/>
                </a:solidFill>
              </a:rPr>
              <a:t> Sirena (Novigrad), </a:t>
            </a:r>
            <a:r>
              <a:rPr lang="hr-HR" sz="2000" dirty="0" err="1">
                <a:solidFill>
                  <a:schemeClr val="bg1"/>
                </a:solidFill>
              </a:rPr>
              <a:t>Orsera</a:t>
            </a:r>
            <a:r>
              <a:rPr lang="hr-HR" sz="2000" dirty="0">
                <a:solidFill>
                  <a:schemeClr val="bg1"/>
                </a:solidFill>
              </a:rPr>
              <a:t>, Zelena Laguna (Poreč), </a:t>
            </a:r>
            <a:r>
              <a:rPr lang="hr-HR" sz="2000" dirty="0" err="1">
                <a:solidFill>
                  <a:schemeClr val="bg1"/>
                </a:solidFill>
              </a:rPr>
              <a:t>Valkanela</a:t>
            </a:r>
            <a:r>
              <a:rPr lang="hr-HR" sz="2000" dirty="0">
                <a:solidFill>
                  <a:schemeClr val="bg1"/>
                </a:solidFill>
              </a:rPr>
              <a:t>, (</a:t>
            </a:r>
            <a:r>
              <a:rPr lang="hr-HR" sz="2000" dirty="0" err="1">
                <a:solidFill>
                  <a:schemeClr val="bg1"/>
                </a:solidFill>
              </a:rPr>
              <a:t>Vrsar</a:t>
            </a:r>
            <a:r>
              <a:rPr lang="hr-HR" sz="2000" dirty="0">
                <a:solidFill>
                  <a:schemeClr val="bg1"/>
                </a:solidFill>
              </a:rPr>
              <a:t>),  </a:t>
            </a:r>
            <a:r>
              <a:rPr lang="hr-HR" sz="2000" dirty="0" err="1">
                <a:solidFill>
                  <a:schemeClr val="bg1"/>
                </a:solidFill>
              </a:rPr>
              <a:t>Polari</a:t>
            </a:r>
            <a:r>
              <a:rPr lang="hr-HR" sz="2000" dirty="0">
                <a:solidFill>
                  <a:schemeClr val="bg1"/>
                </a:solidFill>
              </a:rPr>
              <a:t>, </a:t>
            </a:r>
            <a:r>
              <a:rPr lang="hr-HR" sz="2000" dirty="0" err="1">
                <a:solidFill>
                  <a:schemeClr val="bg1"/>
                </a:solidFill>
              </a:rPr>
              <a:t>Veštar</a:t>
            </a:r>
            <a:r>
              <a:rPr lang="hr-HR" sz="2000" dirty="0">
                <a:solidFill>
                  <a:schemeClr val="bg1"/>
                </a:solidFill>
              </a:rPr>
              <a:t> (Rovinj), </a:t>
            </a:r>
            <a:r>
              <a:rPr lang="hr-HR" sz="2000" dirty="0" err="1">
                <a:solidFill>
                  <a:schemeClr val="bg1"/>
                </a:solidFill>
              </a:rPr>
              <a:t>Stoja</a:t>
            </a:r>
            <a:r>
              <a:rPr lang="hr-HR" sz="2000" dirty="0">
                <a:solidFill>
                  <a:schemeClr val="bg1"/>
                </a:solidFill>
              </a:rPr>
              <a:t> (Pula), </a:t>
            </a:r>
            <a:r>
              <a:rPr lang="hr-HR" sz="2000" dirty="0" err="1">
                <a:solidFill>
                  <a:schemeClr val="bg1"/>
                </a:solidFill>
              </a:rPr>
              <a:t>Kažela</a:t>
            </a:r>
            <a:r>
              <a:rPr lang="hr-HR" sz="2000" dirty="0">
                <a:solidFill>
                  <a:schemeClr val="bg1"/>
                </a:solidFill>
              </a:rPr>
              <a:t>, Medulin (Medulin), Marina (</a:t>
            </a:r>
            <a:r>
              <a:rPr lang="hr-HR" sz="2000" dirty="0" err="1">
                <a:solidFill>
                  <a:schemeClr val="bg1"/>
                </a:solidFill>
              </a:rPr>
              <a:t>Rabac</a:t>
            </a:r>
            <a:r>
              <a:rPr lang="hr-HR" sz="2000" dirty="0">
                <a:solidFill>
                  <a:schemeClr val="bg1"/>
                </a:solidFill>
              </a:rPr>
              <a:t>), </a:t>
            </a:r>
          </a:p>
          <a:p>
            <a:r>
              <a:rPr lang="hr-HR" sz="2000" b="1" dirty="0">
                <a:solidFill>
                  <a:schemeClr val="bg1"/>
                </a:solidFill>
              </a:rPr>
              <a:t>Kvarner (12)</a:t>
            </a:r>
            <a:r>
              <a:rPr lang="hr-HR" sz="2000" dirty="0">
                <a:solidFill>
                  <a:schemeClr val="bg1"/>
                </a:solidFill>
              </a:rPr>
              <a:t>: Selce (Selce), Njivice, Slamni, </a:t>
            </a:r>
            <a:r>
              <a:rPr lang="hr-HR" sz="2000" dirty="0" err="1">
                <a:solidFill>
                  <a:schemeClr val="bg1"/>
                </a:solidFill>
              </a:rPr>
              <a:t>Glavotok</a:t>
            </a:r>
            <a:r>
              <a:rPr lang="hr-HR" sz="2000" dirty="0">
                <a:solidFill>
                  <a:schemeClr val="bg1"/>
                </a:solidFill>
              </a:rPr>
              <a:t>, Krk, Pila, Bor (otok Krk), Padova III, San Marino (otok Rab), </a:t>
            </a:r>
            <a:r>
              <a:rPr lang="hr-HR" sz="2000" dirty="0" err="1">
                <a:solidFill>
                  <a:schemeClr val="bg1"/>
                </a:solidFill>
              </a:rPr>
              <a:t>Čikat</a:t>
            </a:r>
            <a:r>
              <a:rPr lang="hr-HR" sz="2000" dirty="0" smtClean="0">
                <a:solidFill>
                  <a:schemeClr val="bg1"/>
                </a:solidFill>
              </a:rPr>
              <a:t>, </a:t>
            </a:r>
            <a:r>
              <a:rPr lang="hr-HR" sz="2000" dirty="0" err="1">
                <a:solidFill>
                  <a:schemeClr val="bg1"/>
                </a:solidFill>
              </a:rPr>
              <a:t>Lopari</a:t>
            </a:r>
            <a:r>
              <a:rPr lang="hr-HR" sz="2000" dirty="0">
                <a:solidFill>
                  <a:schemeClr val="bg1"/>
                </a:solidFill>
              </a:rPr>
              <a:t>, </a:t>
            </a:r>
            <a:r>
              <a:rPr lang="hr-HR" sz="2000" dirty="0" err="1">
                <a:solidFill>
                  <a:schemeClr val="bg1"/>
                </a:solidFill>
              </a:rPr>
              <a:t>Rapoća</a:t>
            </a:r>
            <a:r>
              <a:rPr lang="hr-HR" sz="2000" dirty="0">
                <a:solidFill>
                  <a:schemeClr val="bg1"/>
                </a:solidFill>
              </a:rPr>
              <a:t> (otok Lošinj), </a:t>
            </a:r>
          </a:p>
          <a:p>
            <a:r>
              <a:rPr lang="hr-HR" sz="2000" b="1" dirty="0">
                <a:solidFill>
                  <a:schemeClr val="bg1"/>
                </a:solidFill>
              </a:rPr>
              <a:t>Dalmacija (4)</a:t>
            </a:r>
            <a:r>
              <a:rPr lang="hr-HR" sz="2000" dirty="0">
                <a:solidFill>
                  <a:schemeClr val="bg1"/>
                </a:solidFill>
              </a:rPr>
              <a:t>: Kozarica (</a:t>
            </a:r>
            <a:r>
              <a:rPr lang="hr-HR" sz="2000" dirty="0" err="1">
                <a:solidFill>
                  <a:schemeClr val="bg1"/>
                </a:solidFill>
              </a:rPr>
              <a:t>Pakoštane</a:t>
            </a:r>
            <a:r>
              <a:rPr lang="hr-HR" sz="2000" dirty="0">
                <a:solidFill>
                  <a:schemeClr val="bg1"/>
                </a:solidFill>
              </a:rPr>
              <a:t>), Miran (Pirovac), </a:t>
            </a:r>
            <a:r>
              <a:rPr lang="hr-HR" sz="2000" dirty="0" err="1">
                <a:solidFill>
                  <a:schemeClr val="bg1"/>
                </a:solidFill>
              </a:rPr>
              <a:t>Rožac</a:t>
            </a:r>
            <a:r>
              <a:rPr lang="hr-HR" sz="2000" dirty="0">
                <a:solidFill>
                  <a:schemeClr val="bg1"/>
                </a:solidFill>
              </a:rPr>
              <a:t> (Trogir), Vira (Hvar),</a:t>
            </a:r>
          </a:p>
          <a:p>
            <a:r>
              <a:rPr lang="hr-HR" sz="2000" b="1" dirty="0">
                <a:solidFill>
                  <a:schemeClr val="bg1"/>
                </a:solidFill>
              </a:rPr>
              <a:t>Kontinent (3)</a:t>
            </a:r>
            <a:r>
              <a:rPr lang="hr-HR" sz="2000" dirty="0">
                <a:solidFill>
                  <a:schemeClr val="bg1"/>
                </a:solidFill>
              </a:rPr>
              <a:t>: Zagreb (Sveta </a:t>
            </a:r>
            <a:r>
              <a:rPr lang="hr-HR" sz="2000" dirty="0" err="1">
                <a:solidFill>
                  <a:schemeClr val="bg1"/>
                </a:solidFill>
              </a:rPr>
              <a:t>Nedelja</a:t>
            </a:r>
            <a:r>
              <a:rPr lang="hr-HR" sz="2000" dirty="0">
                <a:solidFill>
                  <a:schemeClr val="bg1"/>
                </a:solidFill>
              </a:rPr>
              <a:t>), Slapić (Duga Resa), Turist (Grabovac - Rakovica</a:t>
            </a:r>
            <a:r>
              <a:rPr lang="hr-HR" sz="2000" dirty="0" smtClean="0">
                <a:solidFill>
                  <a:schemeClr val="bg1"/>
                </a:solidFill>
              </a:rPr>
              <a:t>).</a:t>
            </a:r>
            <a:endParaRPr lang="hr-HR" sz="2000" dirty="0">
              <a:solidFill>
                <a:schemeClr val="bg1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FC099-7699-3D4A-A680-DDD53C07D4CE}" type="datetime1">
              <a:rPr lang="hr-HR" smtClean="0"/>
              <a:t>20.10.2016.</a:t>
            </a:fld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C6D3D-7D76-4DAF-AF62-E61741FD79E6}" type="slidenum">
              <a:rPr lang="hr-HR" smtClean="0"/>
              <a:t>2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50437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</p:nvPr>
        </p:nvGraphicFramePr>
        <p:xfrm>
          <a:off x="3077269" y="2126012"/>
          <a:ext cx="2989462" cy="37505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38885"/>
                <a:gridCol w="262772"/>
                <a:gridCol w="1373505"/>
                <a:gridCol w="114300"/>
              </a:tblGrid>
              <a:tr h="0"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</a:rPr>
                        <a:t>Tablica 1.  Struktura uzorka 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100">
                          <a:effectLst/>
                        </a:rPr>
                        <a:t> 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</a:rPr>
                        <a:t> 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BROJ KAMPOVA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Ukupno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marR="39624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                       30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</a:tr>
              <a:tr h="0"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Regije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Istra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marR="39624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11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Kvarner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marR="39624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12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Dalmacija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marR="39624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4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Kontinent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marR="39624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3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Kategorija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</a:rPr>
                        <a:t> 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4 ****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marR="39624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13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3 ***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marR="39624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11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2 **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marR="39624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6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Veličina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</a:rPr>
                        <a:t> 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        &gt; 1000 SJ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marR="39624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5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500 – 1000 SJ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marR="39624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9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100 –   500 SJ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marR="39624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13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        &lt;   100 SJ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marR="39624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3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</a:tr>
              <a:tr h="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</a:rPr>
                        <a:t>Izvor: obrada autora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100">
                          <a:effectLst/>
                        </a:rPr>
                        <a:t> </a:t>
                      </a:r>
                      <a:endParaRPr lang="hr-HR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100" dirty="0">
                          <a:effectLst/>
                        </a:rPr>
                        <a:t> </a:t>
                      </a:r>
                      <a:endParaRPr lang="hr-HR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205847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8326" y="82475"/>
            <a:ext cx="8280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chemeClr val="bg1"/>
                </a:solidFill>
              </a:rPr>
              <a:t>STRUKTURA UZORKA</a:t>
            </a:r>
            <a:endParaRPr lang="en-US" sz="4800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5" y="0"/>
            <a:ext cx="2339753" cy="846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471" y="1052736"/>
            <a:ext cx="6300090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255640"/>
            <a:ext cx="8496944" cy="341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8672C1-8DBF-B245-BD46-0509AD82A0ED}" type="datetime1">
              <a:rPr lang="hr-HR" smtClean="0"/>
              <a:t>20.10.2016.</a:t>
            </a:fld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C6D3D-7D76-4DAF-AF62-E61741FD79E6}" type="slidenum">
              <a:rPr lang="hr-HR" smtClean="0"/>
              <a:t>3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54215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254382"/>
              </p:ext>
            </p:extLst>
          </p:nvPr>
        </p:nvGraphicFramePr>
        <p:xfrm>
          <a:off x="179512" y="620688"/>
          <a:ext cx="8817886" cy="4896541"/>
        </p:xfrm>
        <a:graphic>
          <a:graphicData uri="http://schemas.openxmlformats.org/drawingml/2006/table">
            <a:tbl>
              <a:tblPr firstRow="1" firstCol="1" bandRow="1"/>
              <a:tblGrid>
                <a:gridCol w="2403457"/>
                <a:gridCol w="1944000"/>
                <a:gridCol w="2142509"/>
                <a:gridCol w="2327920"/>
              </a:tblGrid>
              <a:tr h="1285417">
                <a:tc gridSpan="4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800" b="1" dirty="0" smtClean="0">
                          <a:solidFill>
                            <a:srgbClr val="00B050"/>
                          </a:solidFill>
                          <a:effectLst/>
                          <a:latin typeface="Cambria"/>
                          <a:ea typeface="Calibri"/>
                          <a:cs typeface="Arial"/>
                        </a:rPr>
                        <a:t>PROSJEČNA ISKORIŠTENOST RADNOG KAPACITETA PO MJESECIMA 2016 (%)</a:t>
                      </a:r>
                      <a:endParaRPr lang="hr-HR" sz="2800" b="1" dirty="0">
                        <a:solidFill>
                          <a:srgbClr val="00B05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52" marR="6205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</a:tr>
              <a:tr h="96302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r-HR" sz="1800" b="1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Mjeseci</a:t>
                      </a:r>
                      <a:endParaRPr lang="hr-HR" sz="18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052" marR="62052" marT="0" marB="0" anchor="ctr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r-HR" sz="1800" b="1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Ukupno</a:t>
                      </a:r>
                      <a:endParaRPr lang="hr-HR" sz="18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r-HR" sz="1800" b="1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Kamp</a:t>
                      </a:r>
                      <a:endParaRPr lang="hr-HR" sz="18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052" marR="62052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r-HR" sz="1800" b="1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SO             (Mobilne kućice)</a:t>
                      </a:r>
                      <a:endParaRPr lang="hr-HR" sz="18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052" marR="62052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r-HR" sz="1800" b="1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SJ                       (Parcele i                     kamp mjesta)</a:t>
                      </a:r>
                      <a:endParaRPr lang="hr-HR" sz="18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2052" marR="62052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353108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</a:t>
                      </a:r>
                      <a:endParaRPr lang="hr-H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52" marR="62052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lvl="1" algn="r"/>
                      <a:r>
                        <a:rPr lang="en-US" sz="1800" dirty="0" smtClean="0"/>
                        <a:t>18,57</a:t>
                      </a:r>
                    </a:p>
                  </a:txBody>
                  <a:tcPr marL="62052" marR="62052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21,70</a:t>
                      </a:r>
                    </a:p>
                  </a:txBody>
                  <a:tcPr marL="62052" marR="62052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18,21</a:t>
                      </a:r>
                    </a:p>
                  </a:txBody>
                  <a:tcPr marL="62052" marR="62052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445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5</a:t>
                      </a:r>
                      <a:endParaRPr lang="hr-H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52" marR="62052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lvl="1" algn="r"/>
                      <a:r>
                        <a:rPr lang="en-US" sz="1800" dirty="0" smtClean="0"/>
                        <a:t>30,62</a:t>
                      </a:r>
                    </a:p>
                  </a:txBody>
                  <a:tcPr marL="62052" marR="62052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30,80</a:t>
                      </a:r>
                    </a:p>
                  </a:txBody>
                  <a:tcPr marL="62052" marR="62052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30,53</a:t>
                      </a:r>
                    </a:p>
                  </a:txBody>
                  <a:tcPr marL="62052" marR="62052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445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6</a:t>
                      </a:r>
                      <a:endParaRPr lang="hr-H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52" marR="62052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lvl="1" algn="r"/>
                      <a:r>
                        <a:rPr lang="en-US" sz="1800" dirty="0" smtClean="0"/>
                        <a:t>48,10</a:t>
                      </a:r>
                    </a:p>
                  </a:txBody>
                  <a:tcPr marL="62052" marR="62052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56,15</a:t>
                      </a:r>
                    </a:p>
                  </a:txBody>
                  <a:tcPr marL="62052" marR="62052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47,50</a:t>
                      </a:r>
                      <a:endParaRPr lang="en-US" sz="1800" dirty="0"/>
                    </a:p>
                  </a:txBody>
                  <a:tcPr marL="62052" marR="62052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445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7</a:t>
                      </a:r>
                      <a:endParaRPr lang="hr-H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52" marR="62052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lvl="1" algn="r"/>
                      <a:r>
                        <a:rPr lang="en-US" sz="1800" dirty="0" smtClean="0"/>
                        <a:t>79,28</a:t>
                      </a:r>
                    </a:p>
                  </a:txBody>
                  <a:tcPr marL="62052" marR="62052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84,26</a:t>
                      </a:r>
                    </a:p>
                  </a:txBody>
                  <a:tcPr marL="62052" marR="62052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78,77</a:t>
                      </a:r>
                    </a:p>
                  </a:txBody>
                  <a:tcPr marL="62052" marR="62052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9445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8</a:t>
                      </a:r>
                      <a:endParaRPr lang="hr-H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52" marR="62052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lvl="1" algn="r"/>
                      <a:r>
                        <a:rPr lang="en-US" sz="1800" dirty="0" smtClean="0"/>
                        <a:t>89,50</a:t>
                      </a:r>
                    </a:p>
                  </a:txBody>
                  <a:tcPr marL="62052" marR="62052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90,68</a:t>
                      </a:r>
                    </a:p>
                  </a:txBody>
                  <a:tcPr marL="62052" marR="62052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89,16</a:t>
                      </a:r>
                    </a:p>
                  </a:txBody>
                  <a:tcPr marL="62052" marR="62052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9445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9</a:t>
                      </a:r>
                      <a:endParaRPr lang="hr-H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52" marR="62052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lvl="1" algn="r"/>
                      <a:r>
                        <a:rPr lang="en-US" sz="1800" dirty="0" smtClean="0"/>
                        <a:t>53.98</a:t>
                      </a:r>
                      <a:endParaRPr lang="en-US" sz="1800" dirty="0"/>
                    </a:p>
                  </a:txBody>
                  <a:tcPr marL="62052" marR="62052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8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71.65</a:t>
                      </a:r>
                      <a:endParaRPr lang="en-US" sz="1800" dirty="0"/>
                    </a:p>
                  </a:txBody>
                  <a:tcPr marL="62052" marR="62052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/>
                        <a:t>52.14</a:t>
                      </a:r>
                      <a:endParaRPr lang="en-US" sz="1800" dirty="0"/>
                    </a:p>
                  </a:txBody>
                  <a:tcPr marL="62052" marR="62052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77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</a:t>
                      </a:r>
                      <a:r>
                        <a:rPr lang="hr-HR" sz="2000" b="1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hr-HR" sz="20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– </a:t>
                      </a:r>
                      <a:r>
                        <a:rPr lang="hr-HR" sz="2000" b="1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09 </a:t>
                      </a:r>
                      <a:r>
                        <a:rPr lang="hr-HR" sz="20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/ </a:t>
                      </a:r>
                      <a:r>
                        <a:rPr lang="hr-HR" sz="2000" b="1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2016</a:t>
                      </a:r>
                      <a:endParaRPr lang="hr-H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052" marR="62052" marT="0" marB="0" anchor="ctr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lvl="1" algn="r"/>
                      <a:r>
                        <a:rPr lang="hr-HR" sz="18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49.39</a:t>
                      </a:r>
                      <a:endParaRPr lang="en-US" sz="1800" b="1" dirty="0"/>
                    </a:p>
                  </a:txBody>
                  <a:tcPr marL="62052" marR="62052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8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54.85</a:t>
                      </a:r>
                      <a:endParaRPr lang="en-US" sz="1800" b="1" dirty="0"/>
                    </a:p>
                  </a:txBody>
                  <a:tcPr marL="62052" marR="62052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8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48.80</a:t>
                      </a:r>
                      <a:endParaRPr lang="en-US" sz="1800" b="1" dirty="0"/>
                    </a:p>
                  </a:txBody>
                  <a:tcPr marL="62052" marR="62052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5949280"/>
            <a:ext cx="2107863" cy="76409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FF9E2-4910-DC40-813B-D495C3276670}" type="datetime1">
              <a:rPr lang="hr-HR" smtClean="0"/>
              <a:t>20.10.2016.</a:t>
            </a:fld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C6D3D-7D76-4DAF-AF62-E61741FD79E6}" type="slidenum">
              <a:rPr lang="hr-HR" smtClean="0"/>
              <a:t>4</a:t>
            </a:fld>
            <a:endParaRPr lang="hr-HR"/>
          </a:p>
        </p:txBody>
      </p:sp>
      <p:sp>
        <p:nvSpPr>
          <p:cNvPr id="8" name="Frame 7"/>
          <p:cNvSpPr/>
          <p:nvPr/>
        </p:nvSpPr>
        <p:spPr>
          <a:xfrm>
            <a:off x="5796136" y="4293096"/>
            <a:ext cx="914400" cy="360040"/>
          </a:xfrm>
          <a:prstGeom prst="frame">
            <a:avLst/>
          </a:prstGeom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556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CB040-5C08-1C48-91EC-91E7C6060BE8}" type="datetime1">
              <a:rPr lang="hr-HR" smtClean="0"/>
              <a:t>20.10.2016.</a:t>
            </a:fld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C6D3D-7D76-4DAF-AF62-E61741FD79E6}" type="slidenum">
              <a:rPr lang="hr-HR" smtClean="0"/>
              <a:t>5</a:t>
            </a:fld>
            <a:endParaRPr lang="hr-HR"/>
          </a:p>
        </p:txBody>
      </p:sp>
      <p:graphicFrame>
        <p:nvGraphicFramePr>
          <p:cNvPr id="10" name="Graf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221773"/>
              </p:ext>
            </p:extLst>
          </p:nvPr>
        </p:nvGraphicFramePr>
        <p:xfrm>
          <a:off x="-1" y="908719"/>
          <a:ext cx="9036497" cy="50405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068777" y="2348880"/>
            <a:ext cx="778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90%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185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9" y="692696"/>
            <a:ext cx="9111013" cy="5040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ACC1B-5521-2B43-BEFA-D8288EF57C32}" type="datetime1">
              <a:rPr lang="hr-HR" smtClean="0"/>
              <a:t>20.10.2016.</a:t>
            </a:fld>
            <a:endParaRPr lang="hr-HR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C6D3D-7D76-4DAF-AF62-E61741FD79E6}" type="slidenum">
              <a:rPr lang="hr-HR" smtClean="0"/>
              <a:t>6</a:t>
            </a:fld>
            <a:endParaRPr lang="hr-HR"/>
          </a:p>
        </p:txBody>
      </p:sp>
      <p:sp>
        <p:nvSpPr>
          <p:cNvPr id="4" name="TextBox 3"/>
          <p:cNvSpPr txBox="1"/>
          <p:nvPr/>
        </p:nvSpPr>
        <p:spPr>
          <a:xfrm>
            <a:off x="6343162" y="2134391"/>
            <a:ext cx="634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96%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43162" y="1765059"/>
            <a:ext cx="634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7030A0"/>
                </a:solidFill>
              </a:rPr>
              <a:t>95%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20072" y="1949725"/>
            <a:ext cx="634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74%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7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B8E21-BAFC-B24C-A50F-9F382D07DBCF}" type="datetime1">
              <a:rPr lang="hr-HR" smtClean="0"/>
              <a:t>20.10.2016.</a:t>
            </a:fld>
            <a:endParaRPr lang="hr-HR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C6D3D-7D76-4DAF-AF62-E61741FD79E6}" type="slidenum">
              <a:rPr lang="hr-HR" smtClean="0"/>
              <a:t>7</a:t>
            </a:fld>
            <a:endParaRPr lang="hr-HR"/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48680"/>
            <a:ext cx="8784976" cy="568863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6012160" y="2132856"/>
            <a:ext cx="634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>
                <a:solidFill>
                  <a:srgbClr val="FF0000"/>
                </a:solidFill>
              </a:rPr>
              <a:t>89%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733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23527" y="116632"/>
            <a:ext cx="8424936" cy="1143000"/>
          </a:xfrm>
        </p:spPr>
        <p:txBody>
          <a:bodyPr/>
          <a:lstStyle/>
          <a:p>
            <a:pPr marL="0" indent="0">
              <a:buNone/>
            </a:pPr>
            <a:r>
              <a:rPr lang="hr-HR" sz="3600" dirty="0">
                <a:solidFill>
                  <a:srgbClr val="008000"/>
                </a:solidFill>
                <a:effectLst/>
              </a:rPr>
              <a:t>PROSJEČNA CIJENA </a:t>
            </a:r>
            <a:r>
              <a:rPr lang="hr-HR" sz="3600" dirty="0" smtClean="0">
                <a:solidFill>
                  <a:srgbClr val="008000"/>
                </a:solidFill>
                <a:effectLst/>
              </a:rPr>
              <a:t>SMJEŠTAJA</a:t>
            </a:r>
            <a:r>
              <a:rPr lang="ta-IN" sz="3600" dirty="0" smtClean="0">
                <a:solidFill>
                  <a:srgbClr val="008000"/>
                </a:solidFill>
                <a:effectLst/>
              </a:rPr>
              <a:t> PO MJESECIMA</a:t>
            </a:r>
            <a:r>
              <a:rPr lang="en-US" sz="3600" dirty="0" smtClean="0">
                <a:solidFill>
                  <a:srgbClr val="008000"/>
                </a:solidFill>
                <a:effectLst/>
              </a:rPr>
              <a:t> </a:t>
            </a:r>
            <a:r>
              <a:rPr lang="hr-HR" sz="3600" dirty="0" smtClean="0">
                <a:solidFill>
                  <a:srgbClr val="008000"/>
                </a:solidFill>
                <a:effectLst/>
              </a:rPr>
              <a:t>(kn)</a:t>
            </a:r>
            <a:endParaRPr lang="en-US" sz="3600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6595606"/>
              </p:ext>
            </p:extLst>
          </p:nvPr>
        </p:nvGraphicFramePr>
        <p:xfrm>
          <a:off x="346546" y="1772816"/>
          <a:ext cx="8568953" cy="3457226"/>
        </p:xfrm>
        <a:graphic>
          <a:graphicData uri="http://schemas.openxmlformats.org/drawingml/2006/table">
            <a:tbl>
              <a:tblPr firstRow="1" firstCol="1" bandRow="1"/>
              <a:tblGrid>
                <a:gridCol w="2335047"/>
                <a:gridCol w="1890719"/>
                <a:gridCol w="2081527"/>
                <a:gridCol w="2261660"/>
              </a:tblGrid>
              <a:tr h="7850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Mjeseci</a:t>
                      </a:r>
                      <a:endParaRPr lang="hr-H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Ukupno</a:t>
                      </a:r>
                      <a:endParaRPr lang="hr-H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Kamp</a:t>
                      </a:r>
                      <a:endParaRPr lang="hr-H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SO             (Mobilne kućice)</a:t>
                      </a:r>
                      <a:endParaRPr lang="hr-H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b="1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SJ                       (Parcele i                     kamp mjesta)</a:t>
                      </a:r>
                      <a:endParaRPr lang="hr-H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85478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</a:t>
                      </a:r>
                      <a:endParaRPr lang="hr-H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198,52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307,12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178,29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478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5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212,22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402,78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190,71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478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6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225,48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542,95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180,32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478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7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321,69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909,56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243,80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85478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8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320,96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920,21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246,53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497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9</a:t>
                      </a:r>
                      <a:endParaRPr lang="hr-HR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194,11</a:t>
                      </a:r>
                      <a:endParaRPr lang="hr-H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474,90</a:t>
                      </a:r>
                      <a:endParaRPr lang="hr-H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151,65</a:t>
                      </a:r>
                      <a:endParaRPr lang="hr-H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77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</a:t>
                      </a:r>
                      <a:r>
                        <a:rPr lang="hr-HR" sz="2000" b="1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hr-HR" sz="20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– </a:t>
                      </a:r>
                      <a:r>
                        <a:rPr lang="hr-HR" sz="2000" b="1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09 </a:t>
                      </a:r>
                      <a:r>
                        <a:rPr lang="hr-HR" sz="20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/ </a:t>
                      </a:r>
                      <a:r>
                        <a:rPr lang="hr-HR" sz="2000" b="1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2016</a:t>
                      </a:r>
                      <a:endParaRPr lang="hr-HR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20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255,24</a:t>
                      </a:r>
                      <a:endParaRPr lang="hr-HR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20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577,51</a:t>
                      </a:r>
                      <a:endParaRPr lang="hr-HR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20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237,16</a:t>
                      </a:r>
                      <a:endParaRPr lang="hr-HR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5949280"/>
            <a:ext cx="2107863" cy="76409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BEB80-603B-2447-A4D3-C98BBC4182EA}" type="datetime1">
              <a:rPr lang="hr-HR" smtClean="0"/>
              <a:t>20.10.2016.</a:t>
            </a:fld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C6D3D-7D76-4DAF-AF62-E61741FD79E6}" type="slidenum">
              <a:rPr lang="hr-HR" smtClean="0"/>
              <a:t>8</a:t>
            </a:fld>
            <a:endParaRPr lang="hr-HR"/>
          </a:p>
        </p:txBody>
      </p:sp>
      <p:sp>
        <p:nvSpPr>
          <p:cNvPr id="7" name="Frame 6"/>
          <p:cNvSpPr/>
          <p:nvPr/>
        </p:nvSpPr>
        <p:spPr>
          <a:xfrm>
            <a:off x="5580112" y="4077072"/>
            <a:ext cx="1152128" cy="432048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ame 7"/>
          <p:cNvSpPr/>
          <p:nvPr/>
        </p:nvSpPr>
        <p:spPr>
          <a:xfrm>
            <a:off x="7956376" y="4077072"/>
            <a:ext cx="936104" cy="432048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94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DD55-916A-E84F-A854-A1AE45B35840}" type="datetime1">
              <a:rPr lang="hr-HR" smtClean="0"/>
              <a:t>20.10.2016.</a:t>
            </a:fld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C6D3D-7D76-4DAF-AF62-E61741FD79E6}" type="slidenum">
              <a:rPr lang="hr-HR" smtClean="0"/>
              <a:t>9</a:t>
            </a:fld>
            <a:endParaRPr lang="hr-HR"/>
          </a:p>
        </p:txBody>
      </p:sp>
      <p:pic>
        <p:nvPicPr>
          <p:cNvPr id="7" name="Picture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602" y="659234"/>
            <a:ext cx="8568952" cy="587967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6732240" y="2276872"/>
            <a:ext cx="634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373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5714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87" y="836712"/>
            <a:ext cx="9111013" cy="5040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8E3A4-468C-C14E-B595-F3F879FEF6E5}" type="datetime1">
              <a:rPr lang="hr-HR" smtClean="0"/>
              <a:t>20.10.2016.</a:t>
            </a:fld>
            <a:endParaRPr lang="hr-HR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C6D3D-7D76-4DAF-AF62-E61741FD79E6}" type="slidenum">
              <a:rPr lang="hr-HR" smtClean="0"/>
              <a:t>10</a:t>
            </a:fld>
            <a:endParaRPr lang="hr-HR"/>
          </a:p>
        </p:txBody>
      </p:sp>
      <p:sp>
        <p:nvSpPr>
          <p:cNvPr id="5" name="TextBox 4"/>
          <p:cNvSpPr txBox="1"/>
          <p:nvPr/>
        </p:nvSpPr>
        <p:spPr>
          <a:xfrm>
            <a:off x="6660232" y="2204864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1157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114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19" y="980728"/>
            <a:ext cx="9252519" cy="5129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1948D-8866-D247-AACA-5A21B1658FA3}" type="datetime1">
              <a:rPr lang="hr-HR" smtClean="0"/>
              <a:t>20.10.2016.</a:t>
            </a:fld>
            <a:endParaRPr lang="hr-HR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C6D3D-7D76-4DAF-AF62-E61741FD79E6}" type="slidenum">
              <a:rPr lang="hr-HR" smtClean="0"/>
              <a:t>11</a:t>
            </a:fld>
            <a:endParaRPr lang="hr-HR"/>
          </a:p>
        </p:txBody>
      </p:sp>
      <p:sp>
        <p:nvSpPr>
          <p:cNvPr id="5" name="TextBox 4"/>
          <p:cNvSpPr txBox="1"/>
          <p:nvPr/>
        </p:nvSpPr>
        <p:spPr>
          <a:xfrm>
            <a:off x="7006530" y="2209798"/>
            <a:ext cx="634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271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006530" y="2517774"/>
            <a:ext cx="634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270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3952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748464" cy="1143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sz="3200" dirty="0">
                <a:solidFill>
                  <a:srgbClr val="008000"/>
                </a:solidFill>
                <a:effectLst/>
              </a:rPr>
              <a:t>PRIHOD PO RASPOLOŽIVOJ SMJEŠTAJNOJ JEDINICI / SMJEŠTAJNOM </a:t>
            </a:r>
            <a:r>
              <a:rPr lang="hr-HR" sz="3200" dirty="0" smtClean="0">
                <a:solidFill>
                  <a:srgbClr val="008000"/>
                </a:solidFill>
                <a:effectLst/>
              </a:rPr>
              <a:t>OBJEKTU</a:t>
            </a:r>
            <a:r>
              <a:rPr lang="ta-IN" sz="3200" dirty="0" smtClean="0">
                <a:solidFill>
                  <a:srgbClr val="008000"/>
                </a:solidFill>
                <a:effectLst/>
              </a:rPr>
              <a:t> </a:t>
            </a:r>
            <a:r>
              <a:rPr lang="hr-HR" sz="3200" dirty="0" smtClean="0">
                <a:solidFill>
                  <a:srgbClr val="008000"/>
                </a:solidFill>
                <a:effectLst/>
              </a:rPr>
              <a:t>(kn) </a:t>
            </a:r>
            <a:r>
              <a:rPr lang="ta-IN" sz="3200" dirty="0" smtClean="0">
                <a:solidFill>
                  <a:srgbClr val="008000"/>
                </a:solidFill>
                <a:effectLst/>
              </a:rPr>
              <a:t>- RevPAR</a:t>
            </a:r>
            <a:endParaRPr lang="en-US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0600986"/>
              </p:ext>
            </p:extLst>
          </p:nvPr>
        </p:nvGraphicFramePr>
        <p:xfrm>
          <a:off x="251520" y="1916832"/>
          <a:ext cx="8424936" cy="3476795"/>
        </p:xfrm>
        <a:graphic>
          <a:graphicData uri="http://schemas.openxmlformats.org/drawingml/2006/table">
            <a:tbl>
              <a:tblPr firstRow="1" firstCol="1" bandRow="1"/>
              <a:tblGrid>
                <a:gridCol w="2294016"/>
                <a:gridCol w="1857497"/>
                <a:gridCol w="2044951"/>
                <a:gridCol w="2228472"/>
              </a:tblGrid>
              <a:tr h="93938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r-HR" sz="1600" b="1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Mjeseci</a:t>
                      </a:r>
                      <a:endParaRPr lang="en-US" sz="1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r-HR" sz="1600" b="1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Ukupno</a:t>
                      </a:r>
                      <a:endParaRPr lang="en-US" sz="1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r-HR" sz="1600" b="1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Kamp</a:t>
                      </a:r>
                      <a:endParaRPr lang="en-US" sz="1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r-HR" sz="1600" b="1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SO             </a:t>
                      </a:r>
                      <a:endParaRPr lang="hr-HR" sz="1600" b="1" dirty="0" smtClean="0">
                        <a:effectLst/>
                        <a:latin typeface="Arial" charset="0"/>
                        <a:ea typeface="Times New Roman" charset="0"/>
                        <a:cs typeface="Times New Roman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r-HR" sz="1600" b="1" dirty="0" smtClean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(</a:t>
                      </a:r>
                      <a:r>
                        <a:rPr lang="hr-HR" sz="1600" b="1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Mobilne kućice)</a:t>
                      </a:r>
                      <a:endParaRPr lang="en-US" sz="1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r-HR" sz="1600" b="1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SJ                       (Parcele i                     kamp mjesta)</a:t>
                      </a:r>
                      <a:endParaRPr lang="en-US" sz="1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341594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  <a:endParaRPr lang="en-US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26,64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64,20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22,54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1594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52,09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132,38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42,46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1594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101,66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303,54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78,40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1594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246,05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768,78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185,11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1594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280,75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847,47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214,72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1594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  <a:endParaRPr lang="en-US" sz="18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dirty="0" smtClean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102,18</a:t>
                      </a:r>
                      <a:endParaRPr lang="en-US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dirty="0" smtClean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327,64</a:t>
                      </a:r>
                      <a:endParaRPr lang="en-US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dirty="0" smtClean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76,82</a:t>
                      </a:r>
                      <a:endParaRPr lang="en-US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78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b="1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  <a:r>
                        <a:rPr lang="hr-HR" sz="1800" b="1" dirty="0" smtClean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 </a:t>
                      </a:r>
                      <a:r>
                        <a:rPr lang="hr-HR" sz="1800" b="1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– </a:t>
                      </a:r>
                      <a:r>
                        <a:rPr lang="hr-HR" sz="1800" b="1" dirty="0" smtClean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09 </a:t>
                      </a:r>
                      <a:r>
                        <a:rPr lang="hr-HR" sz="1800" b="1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/ </a:t>
                      </a:r>
                      <a:r>
                        <a:rPr lang="hr-HR" sz="1800" b="1" dirty="0" smtClean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2016</a:t>
                      </a:r>
                      <a:endParaRPr lang="en-US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800" b="1" dirty="0" smtClean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123,62</a:t>
                      </a:r>
                      <a:endParaRPr lang="en-US" sz="1800" b="1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800" b="1" dirty="0" smtClean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373,86</a:t>
                      </a:r>
                      <a:endParaRPr lang="en-US" sz="1800" b="1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800" b="1" dirty="0" smtClean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94,79</a:t>
                      </a:r>
                      <a:endParaRPr lang="en-US" sz="1800" b="1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5949280"/>
            <a:ext cx="2107863" cy="76409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0ED65-4E77-3B4F-B37D-56538829CDD5}" type="datetime1">
              <a:rPr lang="hr-HR" smtClean="0"/>
              <a:t>20.10.2016.</a:t>
            </a:fld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C6D3D-7D76-4DAF-AF62-E61741FD79E6}" type="slidenum">
              <a:rPr lang="hr-HR" smtClean="0"/>
              <a:t>12</a:t>
            </a:fld>
            <a:endParaRPr lang="hr-HR"/>
          </a:p>
        </p:txBody>
      </p:sp>
      <p:sp>
        <p:nvSpPr>
          <p:cNvPr id="7" name="Frame 6"/>
          <p:cNvSpPr/>
          <p:nvPr/>
        </p:nvSpPr>
        <p:spPr>
          <a:xfrm>
            <a:off x="5580112" y="4221088"/>
            <a:ext cx="877838" cy="36004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ame 7"/>
          <p:cNvSpPr/>
          <p:nvPr/>
        </p:nvSpPr>
        <p:spPr>
          <a:xfrm>
            <a:off x="7812360" y="4221088"/>
            <a:ext cx="864096" cy="36004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424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CA16C-02C1-B941-8BBB-213D28D0952B}" type="datetime1">
              <a:rPr lang="hr-HR" smtClean="0"/>
              <a:t>20.10.2016.</a:t>
            </a:fld>
            <a:endParaRPr lang="hr-HR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C6D3D-7D76-4DAF-AF62-E61741FD79E6}" type="slidenum">
              <a:rPr lang="hr-HR" smtClean="0"/>
              <a:t>13</a:t>
            </a:fld>
            <a:endParaRPr lang="hr-HR"/>
          </a:p>
        </p:txBody>
      </p:sp>
      <p:graphicFrame>
        <p:nvGraphicFramePr>
          <p:cNvPr id="7" name="Graf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2122658"/>
              </p:ext>
            </p:extLst>
          </p:nvPr>
        </p:nvGraphicFramePr>
        <p:xfrm>
          <a:off x="1" y="908721"/>
          <a:ext cx="9036496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88966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4615"/>
            <a:ext cx="9143999" cy="5048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B7C6C-932F-CA4E-AAB2-597E7C9C228D}" type="datetime1">
              <a:rPr lang="hr-HR" smtClean="0"/>
              <a:t>20.10.2016.</a:t>
            </a:fld>
            <a:endParaRPr lang="hr-HR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C6D3D-7D76-4DAF-AF62-E61741FD79E6}" type="slidenum">
              <a:rPr lang="hr-HR" smtClean="0"/>
              <a:t>14</a:t>
            </a:fld>
            <a:endParaRPr lang="hr-HR"/>
          </a:p>
        </p:txBody>
      </p:sp>
      <p:sp>
        <p:nvSpPr>
          <p:cNvPr id="5" name="TextBox 4"/>
          <p:cNvSpPr txBox="1"/>
          <p:nvPr/>
        </p:nvSpPr>
        <p:spPr>
          <a:xfrm>
            <a:off x="7236296" y="2276872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1109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682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899595"/>
            <a:ext cx="9257664" cy="5121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9D14F-A284-3A48-935D-149BB6CB6D23}" type="datetime1">
              <a:rPr lang="hr-HR" smtClean="0"/>
              <a:t>20.10.2016.</a:t>
            </a:fld>
            <a:endParaRPr lang="hr-HR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C6D3D-7D76-4DAF-AF62-E61741FD79E6}" type="slidenum">
              <a:rPr lang="hr-HR" smtClean="0"/>
              <a:t>15</a:t>
            </a:fld>
            <a:endParaRPr lang="hr-HR"/>
          </a:p>
        </p:txBody>
      </p:sp>
      <p:sp>
        <p:nvSpPr>
          <p:cNvPr id="5" name="TextBox 4"/>
          <p:cNvSpPr txBox="1"/>
          <p:nvPr/>
        </p:nvSpPr>
        <p:spPr>
          <a:xfrm>
            <a:off x="6588224" y="2276872"/>
            <a:ext cx="634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241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48064" y="2124413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172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873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352928" cy="1143000"/>
          </a:xfrm>
        </p:spPr>
        <p:txBody>
          <a:bodyPr/>
          <a:lstStyle/>
          <a:p>
            <a:pPr marL="0" indent="0">
              <a:buNone/>
            </a:pPr>
            <a:r>
              <a:rPr lang="ta-IN" dirty="0" smtClean="0">
                <a:solidFill>
                  <a:srgbClr val="008000"/>
                </a:solidFill>
              </a:rPr>
              <a:t>PRIHOD PO NOĆENJU</a:t>
            </a:r>
            <a:r>
              <a:rPr lang="hr-HR" dirty="0" smtClean="0">
                <a:solidFill>
                  <a:srgbClr val="008000"/>
                </a:solidFill>
              </a:rPr>
              <a:t> (kn)</a:t>
            </a:r>
            <a:endParaRPr lang="en-US" dirty="0">
              <a:solidFill>
                <a:srgbClr val="008000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180473"/>
              </p:ext>
            </p:extLst>
          </p:nvPr>
        </p:nvGraphicFramePr>
        <p:xfrm>
          <a:off x="107504" y="1700806"/>
          <a:ext cx="8856983" cy="3525471"/>
        </p:xfrm>
        <a:graphic>
          <a:graphicData uri="http://schemas.openxmlformats.org/drawingml/2006/table">
            <a:tbl>
              <a:tblPr firstRow="1" firstCol="1" bandRow="1"/>
              <a:tblGrid>
                <a:gridCol w="2411659"/>
                <a:gridCol w="1952753"/>
                <a:gridCol w="2149819"/>
                <a:gridCol w="2342752"/>
              </a:tblGrid>
              <a:tr h="9010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b="1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Mjeseci</a:t>
                      </a:r>
                      <a:endParaRPr lang="en-US" sz="1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b="1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Ukupno</a:t>
                      </a:r>
                      <a:endParaRPr lang="en-US" sz="1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b="1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Kamp</a:t>
                      </a:r>
                      <a:endParaRPr lang="en-US" sz="1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b="1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SO            </a:t>
                      </a:r>
                      <a:endParaRPr lang="hr-HR" sz="1600" b="1" dirty="0" smtClean="0">
                        <a:effectLst/>
                        <a:latin typeface="Arial" charset="0"/>
                        <a:ea typeface="Times New Roman" charset="0"/>
                        <a:cs typeface="Times New Roman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b="1" dirty="0" smtClean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 </a:t>
                      </a:r>
                      <a:r>
                        <a:rPr lang="hr-HR" sz="1600" b="1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(Mobilne kućice)</a:t>
                      </a:r>
                      <a:endParaRPr lang="en-US" sz="1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b="1" dirty="0"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SJ                       (Parcele i                     kamp mjesta)</a:t>
                      </a:r>
                      <a:endParaRPr lang="en-US" sz="1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353310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  <a:endParaRPr lang="en-US" sz="2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134,09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120,42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147,90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3310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  <a:endParaRPr lang="en-US" sz="20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107,33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142,77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98,63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3310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  <a:endParaRPr lang="en-US" sz="20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102,47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186,27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88,59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3310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  <a:endParaRPr lang="en-US" sz="20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111,95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261,93</a:t>
                      </a:r>
                      <a:endParaRPr lang="en-US" sz="2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86,99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3310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  <a:endParaRPr lang="en-US" sz="20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111,22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266,08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86,69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3310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  <a:endParaRPr lang="en-US" sz="20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96,39</a:t>
                      </a:r>
                      <a:endParaRPr lang="en-US" sz="2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171,66</a:t>
                      </a:r>
                      <a:endParaRPr lang="en-US" sz="2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79,55</a:t>
                      </a:r>
                      <a:endParaRPr lang="en-US" sz="2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45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b="1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  <a:r>
                        <a:rPr lang="hr-HR" sz="2000" b="1" dirty="0" smtClean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 </a:t>
                      </a:r>
                      <a:r>
                        <a:rPr lang="hr-HR" sz="2000" b="1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– </a:t>
                      </a:r>
                      <a:r>
                        <a:rPr lang="hr-HR" sz="2000" b="1" dirty="0" smtClean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09 </a:t>
                      </a:r>
                      <a:r>
                        <a:rPr lang="hr-HR" sz="2000" b="1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/ </a:t>
                      </a:r>
                      <a:r>
                        <a:rPr lang="hr-HR" sz="2000" b="1" dirty="0" smtClean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2016</a:t>
                      </a:r>
                      <a:endParaRPr lang="en-US" sz="2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2000" b="1" dirty="0" smtClean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122,21</a:t>
                      </a:r>
                      <a:endParaRPr lang="en-US" sz="2000" b="1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2000" b="1" dirty="0" smtClean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192,43</a:t>
                      </a:r>
                      <a:endParaRPr lang="en-US" sz="2000" b="1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2000" b="1" dirty="0" smtClean="0">
                          <a:effectLst/>
                          <a:latin typeface="Calibri" charset="0"/>
                          <a:ea typeface="Calibri" charset="0"/>
                          <a:cs typeface="Times New Roman" charset="0"/>
                        </a:rPr>
                        <a:t>118,96</a:t>
                      </a:r>
                      <a:endParaRPr lang="en-US" sz="2000" b="1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5949280"/>
            <a:ext cx="2107863" cy="76409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8E001-BB4F-FE48-AD56-434A5F7E6F58}" type="datetime1">
              <a:rPr lang="hr-HR" smtClean="0"/>
              <a:t>20.10.2016.</a:t>
            </a:fld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C6D3D-7D76-4DAF-AF62-E61741FD79E6}" type="slidenum">
              <a:rPr lang="hr-HR" smtClean="0"/>
              <a:t>16</a:t>
            </a:fld>
            <a:endParaRPr lang="hr-HR"/>
          </a:p>
        </p:txBody>
      </p:sp>
      <p:sp>
        <p:nvSpPr>
          <p:cNvPr id="7" name="Frame 6"/>
          <p:cNvSpPr/>
          <p:nvPr/>
        </p:nvSpPr>
        <p:spPr>
          <a:xfrm>
            <a:off x="5724128" y="4005064"/>
            <a:ext cx="864096" cy="36004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078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E0CCC-62AE-9F4F-8DCF-59276FF217F6}" type="datetime1">
              <a:rPr lang="hr-HR" smtClean="0"/>
              <a:t>20.10.2016.</a:t>
            </a:fld>
            <a:endParaRPr lang="hr-HR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C6D3D-7D76-4DAF-AF62-E61741FD79E6}" type="slidenum">
              <a:rPr lang="hr-HR" smtClean="0"/>
              <a:t>17</a:t>
            </a:fld>
            <a:endParaRPr lang="hr-HR"/>
          </a:p>
        </p:txBody>
      </p:sp>
      <p:graphicFrame>
        <p:nvGraphicFramePr>
          <p:cNvPr id="7" name="Graf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1337735"/>
              </p:ext>
            </p:extLst>
          </p:nvPr>
        </p:nvGraphicFramePr>
        <p:xfrm>
          <a:off x="1" y="908720"/>
          <a:ext cx="9036496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7423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94578"/>
            <a:ext cx="9248383" cy="51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AF939B-9409-E341-95AC-E9F58A1C71F8}" type="datetime1">
              <a:rPr lang="hr-HR" smtClean="0"/>
              <a:t>20.10.2016.</a:t>
            </a:fld>
            <a:endParaRPr lang="hr-HR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C6D3D-7D76-4DAF-AF62-E61741FD79E6}" type="slidenum">
              <a:rPr lang="hr-HR" smtClean="0"/>
              <a:t>18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7590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4615"/>
            <a:ext cx="9143999" cy="5048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0904C-E5B7-E74A-9823-763E2BFD1746}" type="datetime1">
              <a:rPr lang="hr-HR" smtClean="0"/>
              <a:t>20.10.2016.</a:t>
            </a:fld>
            <a:endParaRPr lang="hr-HR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C6D3D-7D76-4DAF-AF62-E61741FD79E6}" type="slidenum">
              <a:rPr lang="hr-HR" smtClean="0"/>
              <a:t>19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5848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260648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ta-IN" dirty="0" smtClean="0">
                <a:solidFill>
                  <a:srgbClr val="008000"/>
                </a:solidFill>
              </a:rPr>
              <a:t>FVZ PO MJESECIMA</a:t>
            </a:r>
            <a:endParaRPr lang="en-US" dirty="0">
              <a:solidFill>
                <a:srgbClr val="008000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6270611"/>
              </p:ext>
            </p:extLst>
          </p:nvPr>
        </p:nvGraphicFramePr>
        <p:xfrm>
          <a:off x="179512" y="1556792"/>
          <a:ext cx="8712968" cy="3663473"/>
        </p:xfrm>
        <a:graphic>
          <a:graphicData uri="http://schemas.openxmlformats.org/drawingml/2006/table">
            <a:tbl>
              <a:tblPr firstRow="1" firstCol="1" bandRow="1"/>
              <a:tblGrid>
                <a:gridCol w="2372444"/>
                <a:gridCol w="1921000"/>
                <a:gridCol w="2114865"/>
                <a:gridCol w="2304659"/>
              </a:tblGrid>
              <a:tr h="9669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b="1" dirty="0"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Mjeseci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b="1"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Ukupno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b="1"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Kamp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b="1"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SO             (Mobilne kućice)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b="1"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SJ                       (Parcele i                     kamp mjesta)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351624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4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1,62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3,11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1,36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1624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5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2,16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3,15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2,10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1624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6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2,33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3,15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2,21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1624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7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3,01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3,61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2,93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1624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8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3</a:t>
                      </a:r>
                      <a:r>
                        <a:rPr lang="hr-HR" sz="2000" dirty="0" smtClean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,</a:t>
                      </a:r>
                      <a:r>
                        <a:rPr lang="en-US" sz="2000" dirty="0" smtClean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03 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3</a:t>
                      </a:r>
                      <a:r>
                        <a:rPr lang="hr-HR" sz="2000" dirty="0" smtClean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,</a:t>
                      </a:r>
                      <a:r>
                        <a:rPr lang="en-US" sz="2000" dirty="0" smtClean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58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2</a:t>
                      </a:r>
                      <a:r>
                        <a:rPr lang="hr-HR" sz="2000" dirty="0" smtClean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,</a:t>
                      </a:r>
                      <a:r>
                        <a:rPr lang="en-US" sz="2000" dirty="0" smtClean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96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1624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9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2,09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2,90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1,97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1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4</a:t>
                      </a:r>
                      <a:r>
                        <a:rPr lang="hr-HR" sz="2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 </a:t>
                      </a:r>
                      <a:r>
                        <a:rPr lang="hr-HR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– </a:t>
                      </a:r>
                      <a:r>
                        <a:rPr lang="hr-HR" sz="2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09 </a:t>
                      </a:r>
                      <a:r>
                        <a:rPr lang="hr-HR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/ </a:t>
                      </a:r>
                      <a:r>
                        <a:rPr lang="hr-HR" sz="2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2016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2000" dirty="0" smtClean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2,34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2000" dirty="0" smtClean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3,20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2000" dirty="0" smtClean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2,22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5949280"/>
            <a:ext cx="2107863" cy="76409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4B0A3-368B-A544-9548-F25E585DD4D5}" type="datetime1">
              <a:rPr lang="hr-HR" smtClean="0"/>
              <a:t>20.10.2016.</a:t>
            </a:fld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C6D3D-7D76-4DAF-AF62-E61741FD79E6}" type="slidenum">
              <a:rPr lang="hr-HR" smtClean="0"/>
              <a:t>20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34650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40FD0-6D8A-834D-BE21-DA27DCA7090F}" type="datetime1">
              <a:rPr lang="hr-HR" smtClean="0"/>
              <a:t>20.10.2016.</a:t>
            </a:fld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C6D3D-7D76-4DAF-AF62-E61741FD79E6}" type="slidenum">
              <a:rPr lang="hr-HR" smtClean="0"/>
              <a:t>21</a:t>
            </a:fld>
            <a:endParaRPr lang="hr-HR"/>
          </a:p>
        </p:txBody>
      </p:sp>
      <p:graphicFrame>
        <p:nvGraphicFramePr>
          <p:cNvPr id="7" name="Graf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199455"/>
              </p:ext>
            </p:extLst>
          </p:nvPr>
        </p:nvGraphicFramePr>
        <p:xfrm>
          <a:off x="1" y="1196752"/>
          <a:ext cx="9144000" cy="47817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2540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4614"/>
            <a:ext cx="9136561" cy="5044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77264-ED26-1841-80F9-316E2EA9E1E3}" type="datetime1">
              <a:rPr lang="hr-HR" smtClean="0"/>
              <a:t>20.10.2016.</a:t>
            </a:fld>
            <a:endParaRPr lang="hr-HR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C6D3D-7D76-4DAF-AF62-E61741FD79E6}" type="slidenum">
              <a:rPr lang="hr-HR" smtClean="0"/>
              <a:t>22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68347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99595"/>
            <a:ext cx="9143999" cy="5058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74996-4AFB-2440-8982-0A1B41345396}" type="datetime1">
              <a:rPr lang="hr-HR" smtClean="0"/>
              <a:t>20.10.2016.</a:t>
            </a:fld>
            <a:endParaRPr lang="hr-HR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C6D3D-7D76-4DAF-AF62-E61741FD79E6}" type="slidenum">
              <a:rPr lang="hr-HR" smtClean="0"/>
              <a:t>23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27416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7544" y="188640"/>
            <a:ext cx="8424936" cy="1143000"/>
          </a:xfrm>
        </p:spPr>
        <p:txBody>
          <a:bodyPr/>
          <a:lstStyle/>
          <a:p>
            <a:pPr marL="0" indent="0">
              <a:buNone/>
            </a:pPr>
            <a:r>
              <a:rPr lang="ta-IN" dirty="0" smtClean="0">
                <a:solidFill>
                  <a:srgbClr val="008000"/>
                </a:solidFill>
              </a:rPr>
              <a:t>P</a:t>
            </a:r>
            <a:r>
              <a:rPr lang="hr-HR" dirty="0" smtClean="0">
                <a:solidFill>
                  <a:srgbClr val="008000"/>
                </a:solidFill>
              </a:rPr>
              <a:t>ROSJEČNA </a:t>
            </a:r>
            <a:r>
              <a:rPr lang="ta-IN" dirty="0" smtClean="0">
                <a:solidFill>
                  <a:srgbClr val="008000"/>
                </a:solidFill>
              </a:rPr>
              <a:t>D</a:t>
            </a:r>
            <a:r>
              <a:rPr lang="hr-HR" dirty="0" smtClean="0">
                <a:solidFill>
                  <a:srgbClr val="008000"/>
                </a:solidFill>
              </a:rPr>
              <a:t>UŽINA </a:t>
            </a:r>
            <a:r>
              <a:rPr lang="ta-IN" dirty="0" smtClean="0">
                <a:solidFill>
                  <a:srgbClr val="008000"/>
                </a:solidFill>
              </a:rPr>
              <a:t>B</a:t>
            </a:r>
            <a:r>
              <a:rPr lang="hr-HR" dirty="0" smtClean="0">
                <a:solidFill>
                  <a:srgbClr val="008000"/>
                </a:solidFill>
              </a:rPr>
              <a:t>ORAVKA</a:t>
            </a:r>
            <a:r>
              <a:rPr lang="hr-HR" dirty="0">
                <a:solidFill>
                  <a:srgbClr val="008000"/>
                </a:solidFill>
              </a:rPr>
              <a:t> </a:t>
            </a:r>
            <a:r>
              <a:rPr lang="ta-IN" dirty="0" smtClean="0">
                <a:solidFill>
                  <a:srgbClr val="008000"/>
                </a:solidFill>
              </a:rPr>
              <a:t>PO MJESECIMA</a:t>
            </a:r>
            <a:r>
              <a:rPr lang="hr-HR" dirty="0" smtClean="0">
                <a:solidFill>
                  <a:srgbClr val="008000"/>
                </a:solidFill>
              </a:rPr>
              <a:t/>
            </a:r>
            <a:br>
              <a:rPr lang="hr-HR" dirty="0" smtClean="0">
                <a:solidFill>
                  <a:srgbClr val="008000"/>
                </a:solidFill>
              </a:rPr>
            </a:br>
            <a:r>
              <a:rPr lang="hr-HR" dirty="0" smtClean="0">
                <a:solidFill>
                  <a:srgbClr val="008000"/>
                </a:solidFill>
              </a:rPr>
              <a:t>(u danima)</a:t>
            </a:r>
            <a:endParaRPr lang="en-US" dirty="0">
              <a:solidFill>
                <a:srgbClr val="008000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1138469"/>
              </p:ext>
            </p:extLst>
          </p:nvPr>
        </p:nvGraphicFramePr>
        <p:xfrm>
          <a:off x="83433" y="1628800"/>
          <a:ext cx="9036496" cy="3828787"/>
        </p:xfrm>
        <a:graphic>
          <a:graphicData uri="http://schemas.openxmlformats.org/drawingml/2006/table">
            <a:tbl>
              <a:tblPr firstRow="1" firstCol="1" bandRow="1"/>
              <a:tblGrid>
                <a:gridCol w="2460537"/>
                <a:gridCol w="1992331"/>
                <a:gridCol w="2193393"/>
                <a:gridCol w="2390235"/>
              </a:tblGrid>
              <a:tr h="10281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b="1" dirty="0"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Mjeseci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b="1" dirty="0"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Ukupno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b="1" dirty="0"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Kamp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b="1" dirty="0"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SO    </a:t>
                      </a:r>
                      <a:endParaRPr lang="hr-HR" sz="2000" b="1" dirty="0" smtClean="0">
                        <a:effectLst/>
                        <a:latin typeface="+mn-lt"/>
                        <a:ea typeface="Times New Roman" charset="0"/>
                        <a:cs typeface="Times New Roman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b="1" dirty="0" smtClean="0"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 </a:t>
                      </a:r>
                      <a:r>
                        <a:rPr lang="hr-HR" sz="2000" b="1" dirty="0"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(Mobilne kućice</a:t>
                      </a:r>
                      <a:r>
                        <a:rPr lang="hr-HR" sz="2000" b="1" dirty="0" smtClean="0"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b="1"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SJ                       (Parcele i                     kamp mjesta)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373879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4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3,14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3,08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3,13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3879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5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4,53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4,92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4,46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3879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6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5,38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5,30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5,41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3879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7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6,16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6,40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6,19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3879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8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6,82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7,44</a:t>
                      </a:r>
                      <a:endParaRPr lang="en-US" sz="20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6,80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3879">
                <a:tc>
                  <a:txBody>
                    <a:bodyPr/>
                    <a:lstStyle/>
                    <a:p>
                      <a:pPr marR="32385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9</a:t>
                      </a:r>
                      <a:endParaRPr lang="en-US" sz="200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5,96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6,63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dirty="0" smtClean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5,90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39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4</a:t>
                      </a:r>
                      <a:r>
                        <a:rPr lang="hr-HR" sz="2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 </a:t>
                      </a:r>
                      <a:r>
                        <a:rPr lang="hr-HR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– </a:t>
                      </a:r>
                      <a:r>
                        <a:rPr lang="hr-HR" sz="2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09 </a:t>
                      </a:r>
                      <a:r>
                        <a:rPr lang="hr-HR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/ </a:t>
                      </a:r>
                      <a:r>
                        <a:rPr lang="hr-HR" sz="2000" b="1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charset="0"/>
                          <a:cs typeface="Times New Roman" charset="0"/>
                        </a:rPr>
                        <a:t>2016</a:t>
                      </a:r>
                      <a:endParaRPr lang="en-US" sz="2000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2000" b="1" dirty="0" smtClean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5,30</a:t>
                      </a:r>
                      <a:endParaRPr lang="en-US" sz="2000" b="1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2000" b="1" dirty="0" smtClean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5,42</a:t>
                      </a:r>
                      <a:endParaRPr lang="en-US" sz="2000" b="1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2000" b="1" dirty="0" smtClean="0">
                          <a:effectLst/>
                          <a:latin typeface="+mn-lt"/>
                          <a:ea typeface="Calibri" charset="0"/>
                          <a:cs typeface="Times New Roman" charset="0"/>
                        </a:rPr>
                        <a:t>5,32</a:t>
                      </a:r>
                      <a:endParaRPr lang="en-US" sz="2000" b="1" dirty="0">
                        <a:effectLst/>
                        <a:latin typeface="+mn-lt"/>
                        <a:ea typeface="Calibri" charset="0"/>
                        <a:cs typeface="Times New Roman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5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5949280"/>
            <a:ext cx="2107863" cy="76409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FAE42-FBEB-374E-A494-796F8B72608F}" type="datetime1">
              <a:rPr lang="hr-HR" smtClean="0"/>
              <a:t>20.10.2016.</a:t>
            </a:fld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C6D3D-7D76-4DAF-AF62-E61741FD79E6}" type="slidenum">
              <a:rPr lang="hr-HR" smtClean="0"/>
              <a:t>24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87683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57A96-1FFD-8F49-8245-1591C5F4F310}" type="datetime1">
              <a:rPr lang="hr-HR" smtClean="0"/>
              <a:t>20.10.2016.</a:t>
            </a:fld>
            <a:endParaRPr lang="hr-HR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C6D3D-7D76-4DAF-AF62-E61741FD79E6}" type="slidenum">
              <a:rPr lang="hr-HR" smtClean="0"/>
              <a:t>25</a:t>
            </a:fld>
            <a:endParaRPr lang="hr-HR"/>
          </a:p>
        </p:txBody>
      </p:sp>
      <p:graphicFrame>
        <p:nvGraphicFramePr>
          <p:cNvPr id="7" name="Graf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8411149"/>
              </p:ext>
            </p:extLst>
          </p:nvPr>
        </p:nvGraphicFramePr>
        <p:xfrm>
          <a:off x="-217256" y="879510"/>
          <a:ext cx="9578511" cy="50989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4420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99595"/>
            <a:ext cx="9252519" cy="5118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6CF5F-CEAE-9F45-A151-019F192C007D}" type="datetime1">
              <a:rPr lang="hr-HR" smtClean="0"/>
              <a:t>20.10.2016.</a:t>
            </a:fld>
            <a:endParaRPr lang="hr-HR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C6D3D-7D76-4DAF-AF62-E61741FD79E6}" type="slidenum">
              <a:rPr lang="hr-HR" smtClean="0"/>
              <a:t>26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16404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99595"/>
            <a:ext cx="9143999" cy="5058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2F00B-F311-5E44-A7F0-F77CCF6831EB}" type="datetime1">
              <a:rPr lang="hr-HR" smtClean="0"/>
              <a:t>20.10.2016.</a:t>
            </a:fld>
            <a:endParaRPr lang="hr-HR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C6D3D-7D76-4DAF-AF62-E61741FD79E6}" type="slidenum">
              <a:rPr lang="hr-HR" smtClean="0"/>
              <a:t>27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88190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82" y="0"/>
            <a:ext cx="8229600" cy="1143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sz="3600" b="1" dirty="0" smtClean="0">
                <a:solidFill>
                  <a:srgbClr val="00B050"/>
                </a:solidFill>
                <a:latin typeface="Cambria" panose="02040503050406030204" pitchFamily="18" charset="0"/>
              </a:rPr>
              <a:t>PRIKLJUČITE SE PROJEKTU</a:t>
            </a:r>
            <a:endParaRPr lang="hr-HR" sz="3600" b="1" dirty="0">
              <a:solidFill>
                <a:srgbClr val="00B050"/>
              </a:solidFill>
              <a:latin typeface="Cambria" panose="020405030504060302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4" t="31404" r="76972" b="41161"/>
          <a:stretch/>
        </p:blipFill>
        <p:spPr bwMode="auto">
          <a:xfrm>
            <a:off x="3203848" y="5819403"/>
            <a:ext cx="864096" cy="65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465" y="980728"/>
            <a:ext cx="8910481" cy="576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718" y="87150"/>
            <a:ext cx="2107863" cy="76409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F5E60-025C-4247-BF83-FF33EE904C26}" type="datetime1">
              <a:rPr lang="hr-HR" smtClean="0"/>
              <a:t>20.10.2016.</a:t>
            </a:fld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C6D3D-7D76-4DAF-AF62-E61741FD79E6}" type="slidenum">
              <a:rPr lang="hr-HR" smtClean="0"/>
              <a:t>28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88719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143000"/>
          </a:xfrm>
        </p:spPr>
        <p:txBody>
          <a:bodyPr>
            <a:normAutofit/>
          </a:bodyPr>
          <a:lstStyle/>
          <a:p>
            <a:r>
              <a:rPr lang="hr-HR" sz="3600" b="1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Klikom na </a:t>
            </a:r>
            <a:r>
              <a:rPr lang="hr-HR" sz="3600" b="1" dirty="0" err="1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Benchmarking</a:t>
            </a:r>
            <a:r>
              <a:rPr lang="hr-HR" sz="3600" b="1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 Kampova</a:t>
            </a:r>
            <a:br>
              <a:rPr lang="hr-HR" sz="3600" b="1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</a:br>
            <a:r>
              <a:rPr lang="hr-HR" sz="3600" b="1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</a:rPr>
              <a:t> otvaraju se preglednici:</a:t>
            </a:r>
            <a:endParaRPr lang="hr-HR" sz="3600" b="1" dirty="0">
              <a:solidFill>
                <a:schemeClr val="accent1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4" t="31404" r="76972" b="44009"/>
          <a:stretch/>
        </p:blipFill>
        <p:spPr bwMode="auto">
          <a:xfrm rot="3074424">
            <a:off x="2647431" y="2811612"/>
            <a:ext cx="1207986" cy="814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1413" y="2295524"/>
            <a:ext cx="2361608" cy="3005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9A8B8-91FB-5A43-BBFA-5A948564E94F}" type="datetime1">
              <a:rPr lang="hr-HR" smtClean="0"/>
              <a:t>20.10.2016.</a:t>
            </a:fld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C6D3D-7D76-4DAF-AF62-E61741FD79E6}" type="slidenum">
              <a:rPr lang="hr-HR" smtClean="0"/>
              <a:t>29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71296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9779674"/>
              </p:ext>
            </p:extLst>
          </p:nvPr>
        </p:nvGraphicFramePr>
        <p:xfrm>
          <a:off x="20442" y="-179389"/>
          <a:ext cx="8964000" cy="6926668"/>
        </p:xfrm>
        <a:graphic>
          <a:graphicData uri="http://schemas.openxmlformats.org/drawingml/2006/table">
            <a:tbl>
              <a:tblPr firstRow="1" firstCol="1" bandRow="1"/>
              <a:tblGrid>
                <a:gridCol w="663270"/>
                <a:gridCol w="85848"/>
                <a:gridCol w="288032"/>
                <a:gridCol w="504056"/>
                <a:gridCol w="720080"/>
                <a:gridCol w="576064"/>
                <a:gridCol w="578338"/>
                <a:gridCol w="720560"/>
                <a:gridCol w="720560"/>
                <a:gridCol w="648504"/>
                <a:gridCol w="720560"/>
                <a:gridCol w="720560"/>
                <a:gridCol w="720560"/>
                <a:gridCol w="648504"/>
                <a:gridCol w="648504"/>
              </a:tblGrid>
              <a:tr h="1016101">
                <a:tc rowSpan="2" gridSpan="2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800" b="1" dirty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MJESEC</a:t>
                      </a:r>
                      <a:endParaRPr lang="en-US" sz="18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vert="vert27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vert="vert270" anchor="ctr">
                    <a:lnL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b="1" dirty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UZORAK</a:t>
                      </a:r>
                      <a:endParaRPr lang="en-US" sz="1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vert="vert270" anchor="ctr">
                    <a:lnL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r-HR" sz="1200" b="1" dirty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STUPANJ ISKORIŠTENJA RADNOG KAPACITETA (%)</a:t>
                      </a:r>
                      <a:endParaRPr lang="en-US" sz="12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r-HR" sz="1300" b="1" dirty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PROSJEČNA CIJENA SMJEŠTAJA                               (ADR) - kn</a:t>
                      </a:r>
                      <a:endParaRPr lang="en-US" sz="13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r-HR" sz="1300" b="1" dirty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PRIHOD PO RASPOLOŽIVOJ        JEDINICI (</a:t>
                      </a:r>
                      <a:r>
                        <a:rPr lang="hr-HR" sz="1300" b="1" dirty="0" err="1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RevPAR</a:t>
                      </a:r>
                      <a:r>
                        <a:rPr lang="hr-HR" sz="1300" b="1" dirty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) - kn</a:t>
                      </a:r>
                      <a:endParaRPr lang="en-US" sz="13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r-HR" sz="1300" b="1" dirty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PRIHOD PO NOĆENJU - kn</a:t>
                      </a:r>
                      <a:endParaRPr lang="en-US" sz="13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r-HR" sz="1300" b="1" dirty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FAKTOR DVOSTRUKE ZAUZETOSTI</a:t>
                      </a:r>
                      <a:endParaRPr lang="en-US" sz="13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hr-HR" sz="1300" b="1" dirty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DUŽINA BORAVKA (dani)</a:t>
                      </a:r>
                      <a:endParaRPr lang="en-US" sz="13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7633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v</a:t>
                      </a:r>
                      <a:r>
                        <a:rPr lang="en-US" sz="1000" dirty="0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l</a:t>
                      </a:r>
                      <a:r>
                        <a:rPr lang="hr-HR" sz="1000" dirty="0" err="1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astita</a:t>
                      </a:r>
                      <a:endParaRPr lang="hr-HR" sz="1000" baseline="0" dirty="0" smtClean="0">
                        <a:effectLst/>
                        <a:latin typeface="Cambria" charset="0"/>
                        <a:ea typeface="Calibri" charset="0"/>
                        <a:cs typeface="Times New Roman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baseline="0" dirty="0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v</a:t>
                      </a:r>
                      <a:r>
                        <a:rPr lang="en-US" sz="1000" baseline="0" dirty="0" err="1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rije</a:t>
                      </a:r>
                      <a:r>
                        <a:rPr lang="hr-HR" sz="1000" baseline="0" dirty="0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d.</a:t>
                      </a:r>
                      <a:endParaRPr lang="en-US" sz="1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prosjek</a:t>
                      </a:r>
                      <a:endParaRPr lang="en-US" sz="1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v</a:t>
                      </a:r>
                      <a:r>
                        <a:rPr lang="en-US" sz="1000" dirty="0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l</a:t>
                      </a:r>
                      <a:r>
                        <a:rPr lang="hr-HR" sz="1000" dirty="0" err="1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astita</a:t>
                      </a:r>
                      <a:endParaRPr lang="hr-HR" sz="1000" baseline="0" dirty="0" smtClean="0">
                        <a:effectLst/>
                        <a:latin typeface="Cambria" charset="0"/>
                        <a:ea typeface="Calibri" charset="0"/>
                        <a:cs typeface="Times New Roman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baseline="0" dirty="0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v</a:t>
                      </a:r>
                      <a:r>
                        <a:rPr lang="en-US" sz="1000" baseline="0" dirty="0" err="1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rije</a:t>
                      </a:r>
                      <a:r>
                        <a:rPr lang="hr-HR" sz="1000" baseline="0" dirty="0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d.</a:t>
                      </a:r>
                      <a:endParaRPr lang="en-US" sz="1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prosjek</a:t>
                      </a:r>
                      <a:endParaRPr lang="en-US" sz="1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v</a:t>
                      </a:r>
                      <a:r>
                        <a:rPr lang="en-US" sz="1000" dirty="0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l</a:t>
                      </a:r>
                      <a:r>
                        <a:rPr lang="hr-HR" sz="1000" dirty="0" err="1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astita</a:t>
                      </a:r>
                      <a:endParaRPr lang="hr-HR" sz="1000" baseline="0" dirty="0" smtClean="0">
                        <a:effectLst/>
                        <a:latin typeface="Cambria" charset="0"/>
                        <a:ea typeface="Calibri" charset="0"/>
                        <a:cs typeface="Times New Roman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baseline="0" dirty="0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v</a:t>
                      </a:r>
                      <a:r>
                        <a:rPr lang="en-US" sz="1000" baseline="0" dirty="0" err="1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rije</a:t>
                      </a:r>
                      <a:r>
                        <a:rPr lang="hr-HR" sz="1000" baseline="0" dirty="0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d.</a:t>
                      </a:r>
                      <a:endParaRPr lang="en-US" sz="1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prosjek</a:t>
                      </a:r>
                      <a:endParaRPr lang="en-US" sz="1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v</a:t>
                      </a:r>
                      <a:r>
                        <a:rPr lang="en-US" sz="1000" dirty="0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l</a:t>
                      </a:r>
                      <a:r>
                        <a:rPr lang="hr-HR" sz="1000" dirty="0" err="1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astita</a:t>
                      </a:r>
                      <a:endParaRPr lang="hr-HR" sz="1000" baseline="0" dirty="0" smtClean="0">
                        <a:effectLst/>
                        <a:latin typeface="Cambria" charset="0"/>
                        <a:ea typeface="Calibri" charset="0"/>
                        <a:cs typeface="Times New Roman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baseline="0" dirty="0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v</a:t>
                      </a:r>
                      <a:r>
                        <a:rPr lang="en-US" sz="1000" baseline="0" dirty="0" err="1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rije</a:t>
                      </a:r>
                      <a:r>
                        <a:rPr lang="hr-HR" sz="1000" baseline="0" dirty="0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d.</a:t>
                      </a:r>
                      <a:endParaRPr lang="en-US" sz="1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prosjek</a:t>
                      </a:r>
                      <a:endParaRPr lang="en-US" sz="1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v</a:t>
                      </a:r>
                      <a:r>
                        <a:rPr lang="en-US" sz="1000" dirty="0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l</a:t>
                      </a:r>
                      <a:r>
                        <a:rPr lang="hr-HR" sz="1000" dirty="0" err="1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astita</a:t>
                      </a:r>
                      <a:endParaRPr lang="hr-HR" sz="1000" baseline="0" dirty="0" smtClean="0">
                        <a:effectLst/>
                        <a:latin typeface="Cambria" charset="0"/>
                        <a:ea typeface="Calibri" charset="0"/>
                        <a:cs typeface="Times New Roman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baseline="0" dirty="0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v</a:t>
                      </a:r>
                      <a:r>
                        <a:rPr lang="en-US" sz="1000" baseline="0" dirty="0" err="1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rije</a:t>
                      </a:r>
                      <a:r>
                        <a:rPr lang="hr-HR" sz="1000" baseline="0" dirty="0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d.</a:t>
                      </a:r>
                      <a:endParaRPr lang="en-US" sz="1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prosjek</a:t>
                      </a:r>
                      <a:endParaRPr lang="en-US" sz="1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v</a:t>
                      </a:r>
                      <a:r>
                        <a:rPr lang="en-US" sz="1000" dirty="0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l</a:t>
                      </a:r>
                      <a:r>
                        <a:rPr lang="hr-HR" sz="1000" dirty="0" err="1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astita</a:t>
                      </a:r>
                      <a:endParaRPr lang="hr-HR" sz="1000" baseline="0" dirty="0" smtClean="0">
                        <a:effectLst/>
                        <a:latin typeface="Cambria" charset="0"/>
                        <a:ea typeface="Calibri" charset="0"/>
                        <a:cs typeface="Times New Roman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baseline="0" dirty="0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v</a:t>
                      </a:r>
                      <a:r>
                        <a:rPr lang="en-US" sz="1000" baseline="0" dirty="0" err="1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rije</a:t>
                      </a:r>
                      <a:r>
                        <a:rPr lang="hr-HR" sz="1000" baseline="0" dirty="0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d.</a:t>
                      </a:r>
                      <a:endParaRPr lang="en-US" sz="1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prosjek</a:t>
                      </a:r>
                      <a:endParaRPr lang="en-US" sz="10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</a:tr>
              <a:tr h="195868">
                <a:tc gridSpan="2">
                  <a:txBody>
                    <a:bodyPr/>
                    <a:lstStyle/>
                    <a:p>
                      <a:pPr marR="36195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 b="1" dirty="0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04/16</a:t>
                      </a:r>
                      <a:endParaRPr lang="en-US" sz="9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 b="1" dirty="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3</a:t>
                      </a:r>
                      <a:endParaRPr lang="en-US" sz="9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dirty="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dirty="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dirty="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dirty="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40593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 b="1" dirty="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KAMP</a:t>
                      </a:r>
                      <a:endParaRPr lang="en-US" sz="9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40231" marR="40231" marT="0" marB="0" anchor="ctr">
                    <a:lnL>
                      <a:noFill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hr-HR"/>
                    </a:p>
                  </a:txBody>
                  <a:tcPr marL="40231" marR="40231" marT="0" marB="0" anchor="ctr">
                    <a:lnL>
                      <a:noFill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37035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 dirty="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SO</a:t>
                      </a:r>
                      <a:endParaRPr lang="en-US" sz="9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40231" marR="40231" marT="0" marB="0" anchor="ctr">
                    <a:lnL>
                      <a:noFill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hr-HR"/>
                    </a:p>
                  </a:txBody>
                  <a:tcPr marL="40231" marR="40231" marT="0" marB="0" anchor="ctr">
                    <a:lnL>
                      <a:noFill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33477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 dirty="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SJ</a:t>
                      </a:r>
                      <a:endParaRPr lang="en-US" sz="9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40231" marR="40231" marT="0" marB="0" anchor="ctr">
                    <a:lnL>
                      <a:noFill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hr-HR"/>
                    </a:p>
                  </a:txBody>
                  <a:tcPr marL="40231" marR="40231" marT="0" marB="0" anchor="ctr">
                    <a:lnL>
                      <a:noFill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29919">
                <a:tc gridSpan="2">
                  <a:txBody>
                    <a:bodyPr/>
                    <a:lstStyle/>
                    <a:p>
                      <a:pPr marR="36195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 b="1" dirty="0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5/16</a:t>
                      </a:r>
                      <a:endParaRPr lang="en-US" sz="9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 b="1" dirty="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3</a:t>
                      </a:r>
                      <a:endParaRPr lang="en-US" sz="9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 dirty="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 dirty="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26361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 b="1" dirty="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KAMP</a:t>
                      </a:r>
                      <a:endParaRPr lang="en-US" sz="9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40231" marR="40231" marT="0" marB="0" anchor="ctr">
                    <a:lnL>
                      <a:noFill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hr-HR"/>
                    </a:p>
                  </a:txBody>
                  <a:tcPr marL="40231" marR="40231" marT="0" marB="0" anchor="ctr">
                    <a:lnL>
                      <a:noFill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22803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 dirty="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SO</a:t>
                      </a:r>
                      <a:endParaRPr lang="en-US" sz="9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40231" marR="40231" marT="0" marB="0" anchor="ctr">
                    <a:lnL>
                      <a:noFill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hr-HR"/>
                    </a:p>
                  </a:txBody>
                  <a:tcPr marL="40231" marR="40231" marT="0" marB="0" anchor="ctr">
                    <a:lnL>
                      <a:noFill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9245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 dirty="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SJ</a:t>
                      </a:r>
                      <a:endParaRPr lang="en-US" sz="9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40231" marR="40231" marT="0" marB="0" anchor="ctr">
                    <a:lnL>
                      <a:noFill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hr-HR"/>
                    </a:p>
                  </a:txBody>
                  <a:tcPr marL="40231" marR="40231" marT="0" marB="0" anchor="ctr">
                    <a:lnL>
                      <a:noFill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5687">
                <a:tc gridSpan="2">
                  <a:txBody>
                    <a:bodyPr/>
                    <a:lstStyle/>
                    <a:p>
                      <a:pPr marR="36195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 b="1" dirty="0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6/16</a:t>
                      </a:r>
                      <a:endParaRPr lang="en-US" sz="9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 b="1" dirty="0" smtClean="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4</a:t>
                      </a:r>
                      <a:endParaRPr lang="en-US" sz="9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121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 b="1" dirty="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KAMP</a:t>
                      </a:r>
                      <a:endParaRPr lang="en-US" sz="9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40231" marR="40231" marT="0" marB="0" anchor="ctr">
                    <a:lnL>
                      <a:noFill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85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 dirty="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SO</a:t>
                      </a:r>
                      <a:endParaRPr lang="en-US" sz="9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sz="900"/>
                    </a:p>
                  </a:txBody>
                  <a:tcPr marL="40231" marR="40231" marT="0" marB="0" anchor="ctr">
                    <a:lnL>
                      <a:noFill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50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 dirty="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SJ</a:t>
                      </a:r>
                      <a:endParaRPr lang="en-US" sz="9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sz="900"/>
                    </a:p>
                  </a:txBody>
                  <a:tcPr marL="40231" marR="40231" marT="0" marB="0" anchor="ctr">
                    <a:lnL>
                      <a:noFill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3463">
                <a:tc gridSpan="2">
                  <a:txBody>
                    <a:bodyPr/>
                    <a:lstStyle/>
                    <a:p>
                      <a:pPr marR="36195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 b="1" dirty="0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7/16</a:t>
                      </a:r>
                      <a:endParaRPr lang="en-US" sz="9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 b="1" dirty="0" smtClean="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4</a:t>
                      </a:r>
                      <a:endParaRPr lang="en-US" sz="9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 b="1" dirty="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KAMP</a:t>
                      </a:r>
                      <a:endParaRPr lang="en-US" sz="9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sz="900" dirty="0"/>
                    </a:p>
                  </a:txBody>
                  <a:tcPr marL="40231" marR="40231" marT="0" marB="0" anchor="ctr">
                    <a:lnL>
                      <a:noFill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404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 dirty="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SO</a:t>
                      </a:r>
                      <a:endParaRPr lang="en-US" sz="9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sz="900"/>
                    </a:p>
                  </a:txBody>
                  <a:tcPr marL="40231" marR="40231" marT="0" marB="0" anchor="ctr">
                    <a:lnL>
                      <a:noFill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369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SJ</a:t>
                      </a:r>
                      <a:endParaRPr lang="en-US" sz="9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sz="900"/>
                    </a:p>
                  </a:txBody>
                  <a:tcPr marL="40231" marR="40231" marT="0" marB="0" anchor="ctr">
                    <a:lnL>
                      <a:noFill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33342">
                <a:tc gridSpan="2">
                  <a:txBody>
                    <a:bodyPr/>
                    <a:lstStyle/>
                    <a:p>
                      <a:pPr marR="36195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 b="1" dirty="0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8/16</a:t>
                      </a:r>
                      <a:endParaRPr lang="en-US" sz="9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 b="1" dirty="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3</a:t>
                      </a:r>
                      <a:endParaRPr lang="en-US" sz="9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dirty="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297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 b="1" dirty="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KAMP</a:t>
                      </a:r>
                      <a:endParaRPr lang="en-US" sz="9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60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SO</a:t>
                      </a:r>
                      <a:endParaRPr lang="en-US" sz="9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43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SJ</a:t>
                      </a:r>
                      <a:endParaRPr lang="en-US" sz="9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44016">
                <a:tc gridSpan="2">
                  <a:txBody>
                    <a:bodyPr/>
                    <a:lstStyle/>
                    <a:p>
                      <a:pPr marR="36195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 b="1" dirty="0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9/16</a:t>
                      </a:r>
                      <a:endParaRPr lang="en-US" sz="9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 b="1" dirty="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3</a:t>
                      </a:r>
                      <a:endParaRPr lang="en-US" sz="9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dirty="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dirty="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dirty="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dirty="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404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 b="1" dirty="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KAMP</a:t>
                      </a:r>
                      <a:endParaRPr lang="en-US" sz="9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267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 dirty="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SO</a:t>
                      </a:r>
                      <a:endParaRPr lang="en-US" sz="9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30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 dirty="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SJ</a:t>
                      </a:r>
                      <a:endParaRPr lang="en-US" sz="9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9304">
                <a:tc gridSpan="2">
                  <a:txBody>
                    <a:bodyPr/>
                    <a:lstStyle/>
                    <a:p>
                      <a:pPr marR="36195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 b="1" dirty="0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10/16</a:t>
                      </a:r>
                      <a:endParaRPr lang="en-US" sz="9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 b="1" dirty="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3</a:t>
                      </a:r>
                      <a:endParaRPr lang="en-US" sz="9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dirty="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677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 b="1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KAMP</a:t>
                      </a:r>
                      <a:endParaRPr lang="en-US" sz="9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 dirty="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SO</a:t>
                      </a:r>
                      <a:endParaRPr lang="en-US" sz="9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302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 dirty="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SJ</a:t>
                      </a:r>
                      <a:endParaRPr lang="en-US" sz="9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3057">
                <a:tc gridSpan="2">
                  <a:txBody>
                    <a:bodyPr/>
                    <a:lstStyle/>
                    <a:p>
                      <a:pPr marR="36195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 b="1" dirty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4 </a:t>
                      </a:r>
                      <a:r>
                        <a:rPr lang="hr-HR" sz="900" b="1" dirty="0" smtClean="0">
                          <a:effectLst/>
                          <a:latin typeface="Cambria" charset="0"/>
                          <a:ea typeface="Calibri" charset="0"/>
                          <a:cs typeface="Times New Roman" charset="0"/>
                        </a:rPr>
                        <a:t>– 10/16</a:t>
                      </a:r>
                      <a:endParaRPr lang="en-US" sz="9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 b="1" dirty="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3</a:t>
                      </a:r>
                      <a:endParaRPr lang="en-US" sz="9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dbl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9050" cap="flat" cmpd="dbl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9050" cap="flat" cmpd="dbl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9050" cap="flat" cmpd="dbl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9050" cap="flat" cmpd="dbl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9050" cap="flat" cmpd="dbl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9050" cap="flat" cmpd="dbl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9050" cap="flat" cmpd="dbl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9050" cap="flat" cmpd="dbl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9050" cap="flat" cmpd="dbl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>
                      <a:noFill/>
                    </a:lnR>
                    <a:lnT w="19050" cap="flat" cmpd="dbl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>
                    <a:lnL>
                      <a:noFill/>
                    </a:lnL>
                    <a:lnR>
                      <a:noFill/>
                    </a:lnR>
                    <a:lnT w="19050" cap="flat" cmpd="dbl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44016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 b="1" dirty="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KAMP</a:t>
                      </a:r>
                      <a:endParaRPr lang="en-US" sz="9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endParaRPr lang="hr-HR"/>
                    </a:p>
                  </a:txBody>
                  <a:tcPr marL="40231" marR="40231" marT="0" marB="0" anchor="ctr">
                    <a:lnL>
                      <a:noFill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b="1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</a:tr>
              <a:tr h="82292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 dirty="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SO</a:t>
                      </a:r>
                      <a:endParaRPr lang="en-US" sz="9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endParaRPr lang="hr-HR"/>
                    </a:p>
                  </a:txBody>
                  <a:tcPr marL="40231" marR="40231" marT="0" marB="0" anchor="ctr">
                    <a:lnL>
                      <a:noFill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</a:tr>
              <a:tr h="92576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900" dirty="0">
                          <a:solidFill>
                            <a:srgbClr val="000000"/>
                          </a:solidFill>
                          <a:effectLst/>
                          <a:latin typeface="Cambria" charset="0"/>
                          <a:ea typeface="Calibri" charset="0"/>
                          <a:cs typeface="Arial" charset="0"/>
                        </a:rPr>
                        <a:t>SJ</a:t>
                      </a:r>
                      <a:endParaRPr lang="en-US" sz="9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>
                      <a:noFill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endParaRPr lang="hr-HR"/>
                    </a:p>
                  </a:txBody>
                  <a:tcPr marL="40231" marR="40231" marT="0" marB="0" anchor="ctr">
                    <a:lnL>
                      <a:noFill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500" dirty="0"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Calibri" charset="0"/>
                          <a:cs typeface="Times New Roman" charset="0"/>
                        </a:rPr>
                        <a:t> </a:t>
                      </a:r>
                      <a:endParaRPr lang="en-US" sz="600" dirty="0">
                        <a:effectLst/>
                        <a:latin typeface="Calibri" charset="0"/>
                        <a:ea typeface="Calibri" charset="0"/>
                        <a:cs typeface="Times New Roman" charset="0"/>
                      </a:endParaRPr>
                    </a:p>
                  </a:txBody>
                  <a:tcPr marL="40231" marR="40231" marT="0" marB="0" anchor="ctr">
                    <a:lnL w="1270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3B00C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3B00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3BC"/>
                    </a:solidFill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863889" y="660372"/>
            <a:ext cx="13559416" cy="843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26B13-93D3-9A42-BC17-599BFFFBDEE0}" type="datetime1">
              <a:rPr lang="hr-HR" smtClean="0"/>
              <a:t>20.10.2016.</a:t>
            </a:fld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C6D3D-7D76-4DAF-AF62-E61741FD79E6}" type="slidenum">
              <a:rPr lang="hr-HR" smtClean="0"/>
              <a:t>30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2424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8695"/>
            <a:ext cx="9205847" cy="6858000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32656"/>
            <a:ext cx="4536504" cy="507553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1537" y="6258652"/>
            <a:ext cx="2107863" cy="76409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CE213-CBF4-F14F-9F66-BC17E7051B92}" type="datetime1">
              <a:rPr lang="hr-HR" smtClean="0"/>
              <a:t>20.10.2016.</a:t>
            </a:fld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C6D3D-7D76-4DAF-AF62-E61741FD79E6}" type="slidenum">
              <a:rPr lang="hr-HR" smtClean="0"/>
              <a:t>31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09153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5068</TotalTime>
  <Words>926</Words>
  <Application>Microsoft Office PowerPoint</Application>
  <PresentationFormat>On-screen Show (4:3)</PresentationFormat>
  <Paragraphs>833</Paragraphs>
  <Slides>31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PROSJEČNA CIJENA SMJEŠTAJA PO MJESECIMA (kn)</vt:lpstr>
      <vt:lpstr>PowerPoint Presentation</vt:lpstr>
      <vt:lpstr>PowerPoint Presentation</vt:lpstr>
      <vt:lpstr>PowerPoint Presentation</vt:lpstr>
      <vt:lpstr>PRIHOD PO RASPOLOŽIVOJ SMJEŠTAJNOJ JEDINICI / SMJEŠTAJNOM OBJEKTU (kn) - RevPAR</vt:lpstr>
      <vt:lpstr>PowerPoint Presentation</vt:lpstr>
      <vt:lpstr>PowerPoint Presentation</vt:lpstr>
      <vt:lpstr>PowerPoint Presentation</vt:lpstr>
      <vt:lpstr>PRIHOD PO NOĆENJU (kn)</vt:lpstr>
      <vt:lpstr>PowerPoint Presentation</vt:lpstr>
      <vt:lpstr>PowerPoint Presentation</vt:lpstr>
      <vt:lpstr>PowerPoint Presentation</vt:lpstr>
      <vt:lpstr>FVZ PO MJESECIMA</vt:lpstr>
      <vt:lpstr>PowerPoint Presentation</vt:lpstr>
      <vt:lpstr>PowerPoint Presentation</vt:lpstr>
      <vt:lpstr>PowerPoint Presentation</vt:lpstr>
      <vt:lpstr>PROSJEČNA DUŽINA BORAVKA PO MJESECIMA (u danima)</vt:lpstr>
      <vt:lpstr>PowerPoint Presentation</vt:lpstr>
      <vt:lpstr>PowerPoint Presentation</vt:lpstr>
      <vt:lpstr>PowerPoint Presentation</vt:lpstr>
      <vt:lpstr>PRIKLJUČITE SE PROJEKTU</vt:lpstr>
      <vt:lpstr>Klikom na Benchmarking Kampova  otvaraju se preglednici: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Benchmarking MARINA</dc:title>
  <dc:creator>Dubravka</dc:creator>
  <cp:lastModifiedBy>Gabi</cp:lastModifiedBy>
  <cp:revision>135</cp:revision>
  <dcterms:created xsi:type="dcterms:W3CDTF">2015-09-30T10:58:25Z</dcterms:created>
  <dcterms:modified xsi:type="dcterms:W3CDTF">2016-10-20T08:50:15Z</dcterms:modified>
</cp:coreProperties>
</file>